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7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hlink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hlink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hlink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hlink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hlink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hlink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hlink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hlink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hlink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FF99FF"/>
    <a:srgbClr val="0000FF"/>
    <a:srgbClr val="FF3300"/>
    <a:srgbClr val="66FF33"/>
    <a:srgbClr val="FF0066"/>
    <a:srgbClr val="EA6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F3F8924-A55A-4017-BFB5-FB109DEE6D99}" type="datetimeFigureOut">
              <a:rPr lang="ru-RU"/>
              <a:pPr/>
              <a:t>16.04.2020</a:t>
            </a:fld>
            <a:endParaRPr lang="ru-RU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C549FF9-EECC-4F8F-B4BF-476829E6B5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45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455BE21-76EE-4E45-901D-D4DD1A242065}" type="datetimeFigureOut">
              <a:rPr lang="ru-RU"/>
              <a:pPr/>
              <a:t>16.04.2020</a:t>
            </a:fld>
            <a:endParaRPr lang="ru-RU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18DE6E0-B9AE-41F6-ADAE-71262C2F1A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725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86AA1C-9E21-4C23-8DAA-B049AE717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734CC-D4ED-43DA-9E82-FA50B0EA2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3D245-805F-4079-AD99-E287EFEEE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179A8D-AECC-4DAE-AE42-45D0A69AC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A25A-B91F-46AC-AB4C-165E939F0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F0C2-D981-48AA-AC46-01E1D9E12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4E2D1-4549-4DF6-B879-46FAF3B8B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D9CB-C8CC-4DAD-AE3F-61158802F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D49FD-136E-41C9-85EF-E6755A635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810CC-2ACB-4476-ABA6-71CD269C5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A6E90-2284-453D-B83E-956C9C974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68496-0C6A-4FC8-BD3E-3077697F6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8EE9A-DD23-431B-9A7A-A1D178C70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4B9F4-1787-4C30-A008-7D75C1268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6CAD3-3378-4061-B4B7-171845460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FFD8-149B-4959-8E34-887714502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33F0-1610-4D98-9B66-AE4C04CDC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81E9F-0CDC-4CA6-ACBC-2F7828D70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91C7F-06C1-44C2-921C-5C36167C3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CB49D-DF89-4317-BD99-DBA5AF54A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79B1A-D16C-44E1-922F-45CEF65D9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1AEBC-D372-49F0-93D2-F1AC3C75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9FBFB58-16DD-4E20-A652-4F7964F3D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97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7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7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7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97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97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3356E91-6155-499D-999F-BC8C4E227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38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38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38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38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38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38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38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8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38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>
    <p:cu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EA6E08"/>
                </a:solidFill>
              </a:rPr>
              <a:t>Решение неравенств с помощью систем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9124" y="4572008"/>
            <a:ext cx="4605339" cy="219391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CC"/>
            </a:gs>
            <a:gs pos="100000">
              <a:srgbClr val="765E5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4533900" cy="663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Решим 1-ую систему:</a:t>
            </a:r>
          </a:p>
        </p:txBody>
      </p:sp>
      <p:grpSp>
        <p:nvGrpSpPr>
          <p:cNvPr id="16387" name="Group 9"/>
          <p:cNvGrpSpPr>
            <a:grpSpLocks/>
          </p:cNvGrpSpPr>
          <p:nvPr/>
        </p:nvGrpSpPr>
        <p:grpSpPr bwMode="auto">
          <a:xfrm>
            <a:off x="107950" y="836613"/>
            <a:ext cx="3429000" cy="1512887"/>
            <a:chOff x="295" y="1117"/>
            <a:chExt cx="2160" cy="953"/>
          </a:xfrm>
        </p:grpSpPr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497" y="1117"/>
              <a:ext cx="1958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sinx&lt;0</a:t>
              </a:r>
              <a:r>
                <a:rPr lang="en-US" sz="4800" u="sng">
                  <a:solidFill>
                    <a:srgbClr val="FFFF00"/>
                  </a:solidFill>
                  <a:latin typeface="Comic Sans MS" pitchFamily="66" charset="0"/>
                </a:rPr>
                <a:t> </a:t>
              </a:r>
            </a:p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x</a:t>
              </a:r>
              <a:r>
                <a:rPr lang="en-US" sz="4800" baseline="30000">
                  <a:solidFill>
                    <a:srgbClr val="FFFF00"/>
                  </a:solidFill>
                  <a:latin typeface="Comic Sans MS" pitchFamily="66" charset="0"/>
                </a:rPr>
                <a:t>2</a:t>
              </a: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-3x&gt;0</a:t>
              </a:r>
              <a:endParaRPr lang="ru-RU" sz="4800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16459" name="AutoShape 8"/>
            <p:cNvSpPr>
              <a:spLocks/>
            </p:cNvSpPr>
            <p:nvPr/>
          </p:nvSpPr>
          <p:spPr bwMode="auto">
            <a:xfrm>
              <a:off x="295" y="1213"/>
              <a:ext cx="202" cy="857"/>
            </a:xfrm>
            <a:prstGeom prst="leftBrace">
              <a:avLst>
                <a:gd name="adj1" fmla="val 35355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2771775" y="765175"/>
            <a:ext cx="5616575" cy="2217738"/>
            <a:chOff x="1746" y="482"/>
            <a:chExt cx="3538" cy="1397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2050" y="1213"/>
              <a:ext cx="876" cy="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endParaRPr lang="ru-RU" sz="7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1974" y="482"/>
              <a:ext cx="3310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x  (</a:t>
              </a:r>
              <a:r>
                <a:rPr lang="el-GR" sz="4800">
                  <a:solidFill>
                    <a:srgbClr val="FFFF00"/>
                  </a:solidFill>
                  <a:latin typeface="Comic Sans MS" pitchFamily="66" charset="0"/>
                </a:rPr>
                <a:t>π</a:t>
              </a: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n; 2</a:t>
              </a:r>
              <a:r>
                <a:rPr lang="el-GR" sz="4800">
                  <a:solidFill>
                    <a:srgbClr val="FFFF00"/>
                  </a:solidFill>
                  <a:latin typeface="Comic Sans MS" pitchFamily="66" charset="0"/>
                </a:rPr>
                <a:t>π</a:t>
              </a: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n),n  Z </a:t>
              </a:r>
              <a:endParaRPr lang="el-GR" sz="4800" u="sng">
                <a:solidFill>
                  <a:srgbClr val="FFFF00"/>
                </a:solidFill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x  (-∞;0)</a:t>
              </a:r>
              <a:r>
                <a:rPr lang="el-GR" sz="4800">
                  <a:solidFill>
                    <a:srgbClr val="FFFF00"/>
                  </a:solidFill>
                  <a:latin typeface="Comic Sans MS" pitchFamily="66" charset="0"/>
                </a:rPr>
                <a:t>υ</a:t>
              </a: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(3;+∞)</a:t>
              </a:r>
            </a:p>
          </p:txBody>
        </p:sp>
        <p:sp>
          <p:nvSpPr>
            <p:cNvPr id="16454" name="AutoShape 16"/>
            <p:cNvSpPr>
              <a:spLocks/>
            </p:cNvSpPr>
            <p:nvPr/>
          </p:nvSpPr>
          <p:spPr bwMode="auto">
            <a:xfrm>
              <a:off x="1746" y="583"/>
              <a:ext cx="228" cy="897"/>
            </a:xfrm>
            <a:prstGeom prst="leftBrace">
              <a:avLst>
                <a:gd name="adj1" fmla="val 32785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6" name="Rectangle 22"/>
            <p:cNvSpPr>
              <a:spLocks noChangeArrowheads="1"/>
            </p:cNvSpPr>
            <p:nvPr/>
          </p:nvSpPr>
          <p:spPr bwMode="auto">
            <a:xfrm rot="10800000">
              <a:off x="2245" y="572"/>
              <a:ext cx="30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Э</a:t>
              </a:r>
            </a:p>
          </p:txBody>
        </p:sp>
        <p:sp>
          <p:nvSpPr>
            <p:cNvPr id="57367" name="Rectangle 23"/>
            <p:cNvSpPr>
              <a:spLocks noChangeArrowheads="1"/>
            </p:cNvSpPr>
            <p:nvPr/>
          </p:nvSpPr>
          <p:spPr bwMode="auto">
            <a:xfrm rot="10800000">
              <a:off x="2245" y="1117"/>
              <a:ext cx="30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Э</a:t>
              </a:r>
            </a:p>
          </p:txBody>
        </p:sp>
        <p:sp>
          <p:nvSpPr>
            <p:cNvPr id="57368" name="Rectangle 24"/>
            <p:cNvSpPr>
              <a:spLocks noChangeArrowheads="1"/>
            </p:cNvSpPr>
            <p:nvPr/>
          </p:nvSpPr>
          <p:spPr bwMode="auto">
            <a:xfrm rot="10800000">
              <a:off x="4377" y="572"/>
              <a:ext cx="30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Э</a:t>
              </a:r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1258888" y="3573463"/>
            <a:ext cx="6049962" cy="647700"/>
            <a:chOff x="793" y="2251"/>
            <a:chExt cx="3811" cy="408"/>
          </a:xfrm>
        </p:grpSpPr>
        <p:sp>
          <p:nvSpPr>
            <p:cNvPr id="16393" name="Line 26"/>
            <p:cNvSpPr>
              <a:spLocks noChangeShapeType="1"/>
            </p:cNvSpPr>
            <p:nvPr/>
          </p:nvSpPr>
          <p:spPr bwMode="auto">
            <a:xfrm>
              <a:off x="793" y="2387"/>
              <a:ext cx="36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Line 31"/>
            <p:cNvSpPr>
              <a:spLocks noChangeShapeType="1"/>
            </p:cNvSpPr>
            <p:nvPr/>
          </p:nvSpPr>
          <p:spPr bwMode="auto">
            <a:xfrm flipV="1">
              <a:off x="1474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Line 32"/>
            <p:cNvSpPr>
              <a:spLocks noChangeShapeType="1"/>
            </p:cNvSpPr>
            <p:nvPr/>
          </p:nvSpPr>
          <p:spPr bwMode="auto">
            <a:xfrm>
              <a:off x="2290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Line 33"/>
            <p:cNvSpPr>
              <a:spLocks noChangeShapeType="1"/>
            </p:cNvSpPr>
            <p:nvPr/>
          </p:nvSpPr>
          <p:spPr bwMode="auto">
            <a:xfrm>
              <a:off x="3107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Line 34"/>
            <p:cNvSpPr>
              <a:spLocks noChangeShapeType="1"/>
            </p:cNvSpPr>
            <p:nvPr/>
          </p:nvSpPr>
          <p:spPr bwMode="auto">
            <a:xfrm>
              <a:off x="3288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Line 35"/>
            <p:cNvSpPr>
              <a:spLocks noChangeShapeType="1"/>
            </p:cNvSpPr>
            <p:nvPr/>
          </p:nvSpPr>
          <p:spPr bwMode="auto">
            <a:xfrm>
              <a:off x="1292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Rectangle 36"/>
            <p:cNvSpPr>
              <a:spLocks noChangeArrowheads="1"/>
            </p:cNvSpPr>
            <p:nvPr/>
          </p:nvSpPr>
          <p:spPr bwMode="auto">
            <a:xfrm>
              <a:off x="2200" y="2432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>
                  <a:solidFill>
                    <a:schemeClr val="tx1"/>
                  </a:solidFill>
                  <a:latin typeface="Comic Sans MS" pitchFamily="66" charset="0"/>
                </a:rPr>
                <a:t>0</a:t>
              </a:r>
              <a:endParaRPr lang="ru-RU" sz="18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400" name="Rectangle 37"/>
            <p:cNvSpPr>
              <a:spLocks noChangeArrowheads="1"/>
            </p:cNvSpPr>
            <p:nvPr/>
          </p:nvSpPr>
          <p:spPr bwMode="auto">
            <a:xfrm>
              <a:off x="4377" y="2387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>
                  <a:solidFill>
                    <a:schemeClr val="tx1"/>
                  </a:solidFill>
                  <a:latin typeface="Comic Sans MS" pitchFamily="66" charset="0"/>
                </a:rPr>
                <a:t>x</a:t>
              </a:r>
              <a:endParaRPr lang="ru-RU" sz="18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401" name="Rectangle 38"/>
            <p:cNvSpPr>
              <a:spLocks noChangeArrowheads="1"/>
            </p:cNvSpPr>
            <p:nvPr/>
          </p:nvSpPr>
          <p:spPr bwMode="auto">
            <a:xfrm>
              <a:off x="3016" y="2432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ru-RU" sz="18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402" name="Rectangle 39"/>
            <p:cNvSpPr>
              <a:spLocks noChangeArrowheads="1"/>
            </p:cNvSpPr>
            <p:nvPr/>
          </p:nvSpPr>
          <p:spPr bwMode="auto">
            <a:xfrm>
              <a:off x="3198" y="2387"/>
              <a:ext cx="31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l-GR" sz="2000">
                  <a:solidFill>
                    <a:schemeClr val="tx1"/>
                  </a:solidFill>
                  <a:latin typeface="Comic Sans MS" pitchFamily="66" charset="0"/>
                </a:rPr>
                <a:t>π</a:t>
              </a:r>
              <a:endParaRPr lang="ru-RU" sz="20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403" name="Rectangle 40"/>
            <p:cNvSpPr>
              <a:spLocks noChangeArrowheads="1"/>
            </p:cNvSpPr>
            <p:nvPr/>
          </p:nvSpPr>
          <p:spPr bwMode="auto">
            <a:xfrm>
              <a:off x="1111" y="2387"/>
              <a:ext cx="30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latin typeface="Comic Sans MS" pitchFamily="66" charset="0"/>
                </a:rPr>
                <a:t>-</a:t>
              </a:r>
              <a:r>
                <a:rPr lang="el-GR" sz="2000">
                  <a:solidFill>
                    <a:schemeClr val="tx1"/>
                  </a:solidFill>
                  <a:latin typeface="Comic Sans MS" pitchFamily="66" charset="0"/>
                </a:rPr>
                <a:t>π</a:t>
              </a:r>
              <a:endParaRPr lang="ru-RU" sz="20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404" name="Rectangle 42"/>
            <p:cNvSpPr>
              <a:spLocks noChangeArrowheads="1"/>
            </p:cNvSpPr>
            <p:nvPr/>
          </p:nvSpPr>
          <p:spPr bwMode="auto">
            <a:xfrm>
              <a:off x="1338" y="2387"/>
              <a:ext cx="31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>
                  <a:solidFill>
                    <a:schemeClr val="tx1"/>
                  </a:solidFill>
                  <a:latin typeface="Comic Sans MS" pitchFamily="66" charset="0"/>
                </a:rPr>
                <a:t>-3</a:t>
              </a:r>
              <a:endParaRPr lang="ru-RU" sz="18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405" name="Line 43"/>
            <p:cNvSpPr>
              <a:spLocks noChangeShapeType="1"/>
            </p:cNvSpPr>
            <p:nvPr/>
          </p:nvSpPr>
          <p:spPr bwMode="auto">
            <a:xfrm flipH="1">
              <a:off x="793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Line 44"/>
            <p:cNvSpPr>
              <a:spLocks noChangeShapeType="1"/>
            </p:cNvSpPr>
            <p:nvPr/>
          </p:nvSpPr>
          <p:spPr bwMode="auto">
            <a:xfrm flipH="1">
              <a:off x="884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Line 45"/>
            <p:cNvSpPr>
              <a:spLocks noChangeShapeType="1"/>
            </p:cNvSpPr>
            <p:nvPr/>
          </p:nvSpPr>
          <p:spPr bwMode="auto">
            <a:xfrm flipH="1">
              <a:off x="975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Line 46"/>
            <p:cNvSpPr>
              <a:spLocks noChangeShapeType="1"/>
            </p:cNvSpPr>
            <p:nvPr/>
          </p:nvSpPr>
          <p:spPr bwMode="auto">
            <a:xfrm flipH="1">
              <a:off x="1066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Line 47"/>
            <p:cNvSpPr>
              <a:spLocks noChangeShapeType="1"/>
            </p:cNvSpPr>
            <p:nvPr/>
          </p:nvSpPr>
          <p:spPr bwMode="auto">
            <a:xfrm flipH="1">
              <a:off x="1156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0" name="Line 48"/>
            <p:cNvSpPr>
              <a:spLocks noChangeShapeType="1"/>
            </p:cNvSpPr>
            <p:nvPr/>
          </p:nvSpPr>
          <p:spPr bwMode="auto">
            <a:xfrm flipH="1">
              <a:off x="1247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Line 49"/>
            <p:cNvSpPr>
              <a:spLocks noChangeShapeType="1"/>
            </p:cNvSpPr>
            <p:nvPr/>
          </p:nvSpPr>
          <p:spPr bwMode="auto">
            <a:xfrm flipH="1">
              <a:off x="1338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Line 50"/>
            <p:cNvSpPr>
              <a:spLocks noChangeShapeType="1"/>
            </p:cNvSpPr>
            <p:nvPr/>
          </p:nvSpPr>
          <p:spPr bwMode="auto">
            <a:xfrm flipH="1">
              <a:off x="1429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3" name="Line 51"/>
            <p:cNvSpPr>
              <a:spLocks noChangeShapeType="1"/>
            </p:cNvSpPr>
            <p:nvPr/>
          </p:nvSpPr>
          <p:spPr bwMode="auto">
            <a:xfrm flipH="1">
              <a:off x="1519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Line 52"/>
            <p:cNvSpPr>
              <a:spLocks noChangeShapeType="1"/>
            </p:cNvSpPr>
            <p:nvPr/>
          </p:nvSpPr>
          <p:spPr bwMode="auto">
            <a:xfrm flipH="1">
              <a:off x="1610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5" name="Line 53"/>
            <p:cNvSpPr>
              <a:spLocks noChangeShapeType="1"/>
            </p:cNvSpPr>
            <p:nvPr/>
          </p:nvSpPr>
          <p:spPr bwMode="auto">
            <a:xfrm flipH="1">
              <a:off x="1701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6" name="Line 54"/>
            <p:cNvSpPr>
              <a:spLocks noChangeShapeType="1"/>
            </p:cNvSpPr>
            <p:nvPr/>
          </p:nvSpPr>
          <p:spPr bwMode="auto">
            <a:xfrm flipH="1">
              <a:off x="1791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7" name="Line 55"/>
            <p:cNvSpPr>
              <a:spLocks noChangeShapeType="1"/>
            </p:cNvSpPr>
            <p:nvPr/>
          </p:nvSpPr>
          <p:spPr bwMode="auto">
            <a:xfrm flipH="1">
              <a:off x="1882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8" name="Line 56"/>
            <p:cNvSpPr>
              <a:spLocks noChangeShapeType="1"/>
            </p:cNvSpPr>
            <p:nvPr/>
          </p:nvSpPr>
          <p:spPr bwMode="auto">
            <a:xfrm flipH="1">
              <a:off x="1973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9" name="Line 57"/>
            <p:cNvSpPr>
              <a:spLocks noChangeShapeType="1"/>
            </p:cNvSpPr>
            <p:nvPr/>
          </p:nvSpPr>
          <p:spPr bwMode="auto">
            <a:xfrm flipH="1">
              <a:off x="2064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0" name="Line 58"/>
            <p:cNvSpPr>
              <a:spLocks noChangeShapeType="1"/>
            </p:cNvSpPr>
            <p:nvPr/>
          </p:nvSpPr>
          <p:spPr bwMode="auto">
            <a:xfrm flipH="1">
              <a:off x="2154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1" name="Line 59"/>
            <p:cNvSpPr>
              <a:spLocks noChangeShapeType="1"/>
            </p:cNvSpPr>
            <p:nvPr/>
          </p:nvSpPr>
          <p:spPr bwMode="auto">
            <a:xfrm flipH="1">
              <a:off x="2245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2" name="Line 60"/>
            <p:cNvSpPr>
              <a:spLocks noChangeShapeType="1"/>
            </p:cNvSpPr>
            <p:nvPr/>
          </p:nvSpPr>
          <p:spPr bwMode="auto">
            <a:xfrm flipH="1">
              <a:off x="3107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Line 61"/>
            <p:cNvSpPr>
              <a:spLocks noChangeShapeType="1"/>
            </p:cNvSpPr>
            <p:nvPr/>
          </p:nvSpPr>
          <p:spPr bwMode="auto">
            <a:xfrm flipH="1">
              <a:off x="3198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4" name="Line 62"/>
            <p:cNvSpPr>
              <a:spLocks noChangeShapeType="1"/>
            </p:cNvSpPr>
            <p:nvPr/>
          </p:nvSpPr>
          <p:spPr bwMode="auto">
            <a:xfrm flipH="1">
              <a:off x="3288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5" name="Line 63"/>
            <p:cNvSpPr>
              <a:spLocks noChangeShapeType="1"/>
            </p:cNvSpPr>
            <p:nvPr/>
          </p:nvSpPr>
          <p:spPr bwMode="auto">
            <a:xfrm flipH="1">
              <a:off x="3379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6" name="Line 64"/>
            <p:cNvSpPr>
              <a:spLocks noChangeShapeType="1"/>
            </p:cNvSpPr>
            <p:nvPr/>
          </p:nvSpPr>
          <p:spPr bwMode="auto">
            <a:xfrm flipH="1">
              <a:off x="3470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7" name="Line 65"/>
            <p:cNvSpPr>
              <a:spLocks noChangeShapeType="1"/>
            </p:cNvSpPr>
            <p:nvPr/>
          </p:nvSpPr>
          <p:spPr bwMode="auto">
            <a:xfrm flipH="1">
              <a:off x="3560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8" name="Line 66"/>
            <p:cNvSpPr>
              <a:spLocks noChangeShapeType="1"/>
            </p:cNvSpPr>
            <p:nvPr/>
          </p:nvSpPr>
          <p:spPr bwMode="auto">
            <a:xfrm flipH="1">
              <a:off x="3651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9" name="Line 67"/>
            <p:cNvSpPr>
              <a:spLocks noChangeShapeType="1"/>
            </p:cNvSpPr>
            <p:nvPr/>
          </p:nvSpPr>
          <p:spPr bwMode="auto">
            <a:xfrm flipH="1">
              <a:off x="3742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0" name="Line 68"/>
            <p:cNvSpPr>
              <a:spLocks noChangeShapeType="1"/>
            </p:cNvSpPr>
            <p:nvPr/>
          </p:nvSpPr>
          <p:spPr bwMode="auto">
            <a:xfrm flipH="1">
              <a:off x="3833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1" name="Line 69"/>
            <p:cNvSpPr>
              <a:spLocks noChangeShapeType="1"/>
            </p:cNvSpPr>
            <p:nvPr/>
          </p:nvSpPr>
          <p:spPr bwMode="auto">
            <a:xfrm flipH="1">
              <a:off x="3923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2" name="Line 70"/>
            <p:cNvSpPr>
              <a:spLocks noChangeShapeType="1"/>
            </p:cNvSpPr>
            <p:nvPr/>
          </p:nvSpPr>
          <p:spPr bwMode="auto">
            <a:xfrm flipH="1">
              <a:off x="4014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3" name="Line 71"/>
            <p:cNvSpPr>
              <a:spLocks noChangeShapeType="1"/>
            </p:cNvSpPr>
            <p:nvPr/>
          </p:nvSpPr>
          <p:spPr bwMode="auto">
            <a:xfrm flipH="1">
              <a:off x="4105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4" name="Line 72"/>
            <p:cNvSpPr>
              <a:spLocks noChangeShapeType="1"/>
            </p:cNvSpPr>
            <p:nvPr/>
          </p:nvSpPr>
          <p:spPr bwMode="auto">
            <a:xfrm flipH="1">
              <a:off x="4195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5" name="Line 73"/>
            <p:cNvSpPr>
              <a:spLocks noChangeShapeType="1"/>
            </p:cNvSpPr>
            <p:nvPr/>
          </p:nvSpPr>
          <p:spPr bwMode="auto">
            <a:xfrm flipH="1">
              <a:off x="4286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6" name="Line 74"/>
            <p:cNvSpPr>
              <a:spLocks noChangeShapeType="1"/>
            </p:cNvSpPr>
            <p:nvPr/>
          </p:nvSpPr>
          <p:spPr bwMode="auto">
            <a:xfrm>
              <a:off x="884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7" name="Line 75"/>
            <p:cNvSpPr>
              <a:spLocks noChangeShapeType="1"/>
            </p:cNvSpPr>
            <p:nvPr/>
          </p:nvSpPr>
          <p:spPr bwMode="auto">
            <a:xfrm>
              <a:off x="793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8" name="Line 76"/>
            <p:cNvSpPr>
              <a:spLocks noChangeShapeType="1"/>
            </p:cNvSpPr>
            <p:nvPr/>
          </p:nvSpPr>
          <p:spPr bwMode="auto">
            <a:xfrm>
              <a:off x="975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39" name="Line 77"/>
            <p:cNvSpPr>
              <a:spLocks noChangeShapeType="1"/>
            </p:cNvSpPr>
            <p:nvPr/>
          </p:nvSpPr>
          <p:spPr bwMode="auto">
            <a:xfrm>
              <a:off x="1066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0" name="Line 78"/>
            <p:cNvSpPr>
              <a:spLocks noChangeShapeType="1"/>
            </p:cNvSpPr>
            <p:nvPr/>
          </p:nvSpPr>
          <p:spPr bwMode="auto">
            <a:xfrm>
              <a:off x="1156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1" name="Line 79"/>
            <p:cNvSpPr>
              <a:spLocks noChangeShapeType="1"/>
            </p:cNvSpPr>
            <p:nvPr/>
          </p:nvSpPr>
          <p:spPr bwMode="auto">
            <a:xfrm>
              <a:off x="2245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2" name="Line 80"/>
            <p:cNvSpPr>
              <a:spLocks noChangeShapeType="1"/>
            </p:cNvSpPr>
            <p:nvPr/>
          </p:nvSpPr>
          <p:spPr bwMode="auto">
            <a:xfrm>
              <a:off x="2336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3" name="Line 81"/>
            <p:cNvSpPr>
              <a:spLocks noChangeShapeType="1"/>
            </p:cNvSpPr>
            <p:nvPr/>
          </p:nvSpPr>
          <p:spPr bwMode="auto">
            <a:xfrm>
              <a:off x="2426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4" name="Line 82"/>
            <p:cNvSpPr>
              <a:spLocks noChangeShapeType="1"/>
            </p:cNvSpPr>
            <p:nvPr/>
          </p:nvSpPr>
          <p:spPr bwMode="auto">
            <a:xfrm>
              <a:off x="2517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5" name="Line 83"/>
            <p:cNvSpPr>
              <a:spLocks noChangeShapeType="1"/>
            </p:cNvSpPr>
            <p:nvPr/>
          </p:nvSpPr>
          <p:spPr bwMode="auto">
            <a:xfrm>
              <a:off x="2608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6" name="Line 84"/>
            <p:cNvSpPr>
              <a:spLocks noChangeShapeType="1"/>
            </p:cNvSpPr>
            <p:nvPr/>
          </p:nvSpPr>
          <p:spPr bwMode="auto">
            <a:xfrm>
              <a:off x="2699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7" name="Line 85"/>
            <p:cNvSpPr>
              <a:spLocks noChangeShapeType="1"/>
            </p:cNvSpPr>
            <p:nvPr/>
          </p:nvSpPr>
          <p:spPr bwMode="auto">
            <a:xfrm>
              <a:off x="2789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8" name="Line 86"/>
            <p:cNvSpPr>
              <a:spLocks noChangeShapeType="1"/>
            </p:cNvSpPr>
            <p:nvPr/>
          </p:nvSpPr>
          <p:spPr bwMode="auto">
            <a:xfrm>
              <a:off x="2880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9" name="Line 87"/>
            <p:cNvSpPr>
              <a:spLocks noChangeShapeType="1"/>
            </p:cNvSpPr>
            <p:nvPr/>
          </p:nvSpPr>
          <p:spPr bwMode="auto">
            <a:xfrm>
              <a:off x="2971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0" name="Line 88"/>
            <p:cNvSpPr>
              <a:spLocks noChangeShapeType="1"/>
            </p:cNvSpPr>
            <p:nvPr/>
          </p:nvSpPr>
          <p:spPr bwMode="auto">
            <a:xfrm>
              <a:off x="3061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1" name="Line 89"/>
            <p:cNvSpPr>
              <a:spLocks noChangeShapeType="1"/>
            </p:cNvSpPr>
            <p:nvPr/>
          </p:nvSpPr>
          <p:spPr bwMode="auto">
            <a:xfrm>
              <a:off x="3152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124075" y="4724400"/>
            <a:ext cx="5543550" cy="865188"/>
            <a:chOff x="1338" y="2976"/>
            <a:chExt cx="3492" cy="545"/>
          </a:xfrm>
        </p:grpSpPr>
        <p:sp>
          <p:nvSpPr>
            <p:cNvPr id="57434" name="Rectangle 90"/>
            <p:cNvSpPr>
              <a:spLocks noChangeArrowheads="1"/>
            </p:cNvSpPr>
            <p:nvPr/>
          </p:nvSpPr>
          <p:spPr bwMode="auto">
            <a:xfrm>
              <a:off x="1338" y="2976"/>
              <a:ext cx="3492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(</a:t>
              </a:r>
              <a:r>
                <a:rPr lang="el-GR" sz="4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π</a:t>
              </a:r>
              <a:r>
                <a:rPr lang="en-US" sz="4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n; 2</a:t>
              </a:r>
              <a:r>
                <a:rPr lang="el-GR" sz="4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π</a:t>
              </a:r>
              <a:r>
                <a:rPr lang="en-US" sz="48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n),n  Z,n≠0</a:t>
              </a:r>
            </a:p>
          </p:txBody>
        </p:sp>
        <p:sp>
          <p:nvSpPr>
            <p:cNvPr id="57442" name="Rectangle 98"/>
            <p:cNvSpPr>
              <a:spLocks noChangeArrowheads="1"/>
            </p:cNvSpPr>
            <p:nvPr/>
          </p:nvSpPr>
          <p:spPr bwMode="auto">
            <a:xfrm rot="10800000">
              <a:off x="3288" y="3067"/>
              <a:ext cx="30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Э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5E5E"/>
            </a:gs>
            <a:gs pos="50000">
              <a:srgbClr val="FFCCCC"/>
            </a:gs>
            <a:gs pos="100000">
              <a:srgbClr val="765E5E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4533900" cy="663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Решим 2-ую систему: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107950" y="836613"/>
            <a:ext cx="3429000" cy="1512887"/>
            <a:chOff x="295" y="1117"/>
            <a:chExt cx="2160" cy="953"/>
          </a:xfrm>
        </p:grpSpPr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497" y="1117"/>
              <a:ext cx="1958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sinx&gt;0</a:t>
              </a:r>
              <a:r>
                <a:rPr lang="en-US" sz="4800" u="sng">
                  <a:solidFill>
                    <a:srgbClr val="FFFF00"/>
                  </a:solidFill>
                  <a:latin typeface="Comic Sans MS" pitchFamily="66" charset="0"/>
                </a:rPr>
                <a:t> </a:t>
              </a:r>
            </a:p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x</a:t>
              </a:r>
              <a:r>
                <a:rPr lang="en-US" sz="4800" baseline="30000">
                  <a:solidFill>
                    <a:srgbClr val="FFFF00"/>
                  </a:solidFill>
                  <a:latin typeface="Comic Sans MS" pitchFamily="66" charset="0"/>
                </a:rPr>
                <a:t>2</a:t>
              </a: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-3x&lt;0</a:t>
              </a:r>
              <a:endParaRPr lang="ru-RU" sz="4800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17469" name="AutoShape 5"/>
            <p:cNvSpPr>
              <a:spLocks/>
            </p:cNvSpPr>
            <p:nvPr/>
          </p:nvSpPr>
          <p:spPr bwMode="auto">
            <a:xfrm>
              <a:off x="295" y="1213"/>
              <a:ext cx="202" cy="857"/>
            </a:xfrm>
            <a:prstGeom prst="leftBrace">
              <a:avLst>
                <a:gd name="adj1" fmla="val 35355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2771775" y="765175"/>
            <a:ext cx="6121400" cy="2217738"/>
            <a:chOff x="1746" y="482"/>
            <a:chExt cx="3856" cy="1397"/>
          </a:xfrm>
        </p:grpSpPr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2058" y="1213"/>
              <a:ext cx="898" cy="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endParaRPr lang="ru-RU" sz="7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1980" y="482"/>
              <a:ext cx="3622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x  (2</a:t>
              </a:r>
              <a:r>
                <a:rPr lang="el-GR" sz="4800">
                  <a:solidFill>
                    <a:srgbClr val="FFFF00"/>
                  </a:solidFill>
                  <a:latin typeface="Comic Sans MS" pitchFamily="66" charset="0"/>
                </a:rPr>
                <a:t>π</a:t>
              </a: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n; </a:t>
              </a:r>
              <a:r>
                <a:rPr lang="el-GR" sz="4800">
                  <a:solidFill>
                    <a:srgbClr val="FFFF00"/>
                  </a:solidFill>
                  <a:latin typeface="Comic Sans MS" pitchFamily="66" charset="0"/>
                </a:rPr>
                <a:t>π</a:t>
              </a: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+</a:t>
              </a:r>
              <a:r>
                <a:rPr lang="el-GR" sz="4800">
                  <a:solidFill>
                    <a:srgbClr val="FFFF00"/>
                  </a:solidFill>
                  <a:latin typeface="Comic Sans MS" pitchFamily="66" charset="0"/>
                </a:rPr>
                <a:t>π</a:t>
              </a: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n),n  Z </a:t>
              </a:r>
              <a:endParaRPr lang="el-GR" sz="4800" u="sng">
                <a:solidFill>
                  <a:srgbClr val="FFFF00"/>
                </a:solidFill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solidFill>
                    <a:srgbClr val="FFFF00"/>
                  </a:solidFill>
                  <a:latin typeface="Comic Sans MS" pitchFamily="66" charset="0"/>
                </a:rPr>
                <a:t>x  (0;3)</a:t>
              </a:r>
            </a:p>
          </p:txBody>
        </p:sp>
        <p:sp>
          <p:nvSpPr>
            <p:cNvPr id="17464" name="AutoShape 9"/>
            <p:cNvSpPr>
              <a:spLocks/>
            </p:cNvSpPr>
            <p:nvPr/>
          </p:nvSpPr>
          <p:spPr bwMode="auto">
            <a:xfrm>
              <a:off x="1746" y="583"/>
              <a:ext cx="234" cy="897"/>
            </a:xfrm>
            <a:prstGeom prst="leftBrace">
              <a:avLst>
                <a:gd name="adj1" fmla="val 31944"/>
                <a:gd name="adj2" fmla="val 50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 rot="10800000">
              <a:off x="2266" y="571"/>
              <a:ext cx="30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Э</a:t>
              </a:r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 rot="10800000">
              <a:off x="2266" y="1117"/>
              <a:ext cx="30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Э</a:t>
              </a:r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auto">
            <a:xfrm rot="10800000">
              <a:off x="4830" y="572"/>
              <a:ext cx="303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Э</a:t>
              </a:r>
            </a:p>
          </p:txBody>
        </p:sp>
      </p:grpSp>
      <p:sp>
        <p:nvSpPr>
          <p:cNvPr id="61512" name="Rectangle 72"/>
          <p:cNvSpPr>
            <a:spLocks noChangeArrowheads="1"/>
          </p:cNvSpPr>
          <p:nvPr/>
        </p:nvSpPr>
        <p:spPr bwMode="auto">
          <a:xfrm>
            <a:off x="2124075" y="4724400"/>
            <a:ext cx="17272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(0;3)</a:t>
            </a:r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1258888" y="3573463"/>
            <a:ext cx="6049962" cy="647700"/>
            <a:chOff x="793" y="2251"/>
            <a:chExt cx="3811" cy="408"/>
          </a:xfrm>
        </p:grpSpPr>
        <p:sp>
          <p:nvSpPr>
            <p:cNvPr id="17419" name="Line 13"/>
            <p:cNvSpPr>
              <a:spLocks noChangeShapeType="1"/>
            </p:cNvSpPr>
            <p:nvPr/>
          </p:nvSpPr>
          <p:spPr bwMode="auto">
            <a:xfrm>
              <a:off x="793" y="2387"/>
              <a:ext cx="36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Line 14"/>
            <p:cNvSpPr>
              <a:spLocks noChangeShapeType="1"/>
            </p:cNvSpPr>
            <p:nvPr/>
          </p:nvSpPr>
          <p:spPr bwMode="auto">
            <a:xfrm flipV="1">
              <a:off x="1474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Line 15"/>
            <p:cNvSpPr>
              <a:spLocks noChangeShapeType="1"/>
            </p:cNvSpPr>
            <p:nvPr/>
          </p:nvSpPr>
          <p:spPr bwMode="auto">
            <a:xfrm>
              <a:off x="2290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>
              <a:off x="3107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>
              <a:off x="3288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Line 18"/>
            <p:cNvSpPr>
              <a:spLocks noChangeShapeType="1"/>
            </p:cNvSpPr>
            <p:nvPr/>
          </p:nvSpPr>
          <p:spPr bwMode="auto">
            <a:xfrm>
              <a:off x="1292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Rectangle 19"/>
            <p:cNvSpPr>
              <a:spLocks noChangeArrowheads="1"/>
            </p:cNvSpPr>
            <p:nvPr/>
          </p:nvSpPr>
          <p:spPr bwMode="auto">
            <a:xfrm>
              <a:off x="2200" y="2432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>
                  <a:solidFill>
                    <a:schemeClr val="tx1"/>
                  </a:solidFill>
                  <a:latin typeface="Comic Sans MS" pitchFamily="66" charset="0"/>
                </a:rPr>
                <a:t>0</a:t>
              </a:r>
              <a:endParaRPr lang="ru-RU" sz="18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7426" name="Rectangle 20"/>
            <p:cNvSpPr>
              <a:spLocks noChangeArrowheads="1"/>
            </p:cNvSpPr>
            <p:nvPr/>
          </p:nvSpPr>
          <p:spPr bwMode="auto">
            <a:xfrm>
              <a:off x="4377" y="2387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>
                  <a:solidFill>
                    <a:schemeClr val="tx1"/>
                  </a:solidFill>
                  <a:latin typeface="Comic Sans MS" pitchFamily="66" charset="0"/>
                </a:rPr>
                <a:t>x</a:t>
              </a:r>
              <a:endParaRPr lang="ru-RU" sz="18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7427" name="Rectangle 21"/>
            <p:cNvSpPr>
              <a:spLocks noChangeArrowheads="1"/>
            </p:cNvSpPr>
            <p:nvPr/>
          </p:nvSpPr>
          <p:spPr bwMode="auto">
            <a:xfrm>
              <a:off x="3016" y="2432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ru-RU" sz="18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7428" name="Rectangle 22"/>
            <p:cNvSpPr>
              <a:spLocks noChangeArrowheads="1"/>
            </p:cNvSpPr>
            <p:nvPr/>
          </p:nvSpPr>
          <p:spPr bwMode="auto">
            <a:xfrm>
              <a:off x="3198" y="2387"/>
              <a:ext cx="31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l-GR" sz="2000">
                  <a:solidFill>
                    <a:schemeClr val="tx1"/>
                  </a:solidFill>
                  <a:latin typeface="Comic Sans MS" pitchFamily="66" charset="0"/>
                </a:rPr>
                <a:t>π</a:t>
              </a:r>
              <a:endParaRPr lang="ru-RU" sz="20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7429" name="Rectangle 23"/>
            <p:cNvSpPr>
              <a:spLocks noChangeArrowheads="1"/>
            </p:cNvSpPr>
            <p:nvPr/>
          </p:nvSpPr>
          <p:spPr bwMode="auto">
            <a:xfrm>
              <a:off x="1111" y="2387"/>
              <a:ext cx="30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latin typeface="Comic Sans MS" pitchFamily="66" charset="0"/>
                </a:rPr>
                <a:t>-</a:t>
              </a:r>
              <a:r>
                <a:rPr lang="el-GR" sz="2000">
                  <a:solidFill>
                    <a:schemeClr val="tx1"/>
                  </a:solidFill>
                  <a:latin typeface="Comic Sans MS" pitchFamily="66" charset="0"/>
                </a:rPr>
                <a:t>π</a:t>
              </a:r>
              <a:endParaRPr lang="ru-RU" sz="20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7430" name="Rectangle 24"/>
            <p:cNvSpPr>
              <a:spLocks noChangeArrowheads="1"/>
            </p:cNvSpPr>
            <p:nvPr/>
          </p:nvSpPr>
          <p:spPr bwMode="auto">
            <a:xfrm>
              <a:off x="1338" y="2387"/>
              <a:ext cx="31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>
                  <a:solidFill>
                    <a:schemeClr val="tx1"/>
                  </a:solidFill>
                  <a:latin typeface="Comic Sans MS" pitchFamily="66" charset="0"/>
                </a:rPr>
                <a:t>-3</a:t>
              </a:r>
              <a:endParaRPr lang="ru-RU" sz="18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7431" name="Line 25"/>
            <p:cNvSpPr>
              <a:spLocks noChangeShapeType="1"/>
            </p:cNvSpPr>
            <p:nvPr/>
          </p:nvSpPr>
          <p:spPr bwMode="auto">
            <a:xfrm flipH="1">
              <a:off x="793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Line 26"/>
            <p:cNvSpPr>
              <a:spLocks noChangeShapeType="1"/>
            </p:cNvSpPr>
            <p:nvPr/>
          </p:nvSpPr>
          <p:spPr bwMode="auto">
            <a:xfrm flipH="1">
              <a:off x="884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Line 27"/>
            <p:cNvSpPr>
              <a:spLocks noChangeShapeType="1"/>
            </p:cNvSpPr>
            <p:nvPr/>
          </p:nvSpPr>
          <p:spPr bwMode="auto">
            <a:xfrm flipH="1">
              <a:off x="975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Line 28"/>
            <p:cNvSpPr>
              <a:spLocks noChangeShapeType="1"/>
            </p:cNvSpPr>
            <p:nvPr/>
          </p:nvSpPr>
          <p:spPr bwMode="auto">
            <a:xfrm flipH="1">
              <a:off x="1066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Line 29"/>
            <p:cNvSpPr>
              <a:spLocks noChangeShapeType="1"/>
            </p:cNvSpPr>
            <p:nvPr/>
          </p:nvSpPr>
          <p:spPr bwMode="auto">
            <a:xfrm flipH="1">
              <a:off x="1156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Line 30"/>
            <p:cNvSpPr>
              <a:spLocks noChangeShapeType="1"/>
            </p:cNvSpPr>
            <p:nvPr/>
          </p:nvSpPr>
          <p:spPr bwMode="auto">
            <a:xfrm flipH="1">
              <a:off x="1247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Line 31"/>
            <p:cNvSpPr>
              <a:spLocks noChangeShapeType="1"/>
            </p:cNvSpPr>
            <p:nvPr/>
          </p:nvSpPr>
          <p:spPr bwMode="auto">
            <a:xfrm flipH="1">
              <a:off x="3198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Line 32"/>
            <p:cNvSpPr>
              <a:spLocks noChangeShapeType="1"/>
            </p:cNvSpPr>
            <p:nvPr/>
          </p:nvSpPr>
          <p:spPr bwMode="auto">
            <a:xfrm flipH="1">
              <a:off x="3107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9" name="Line 33"/>
            <p:cNvSpPr>
              <a:spLocks noChangeShapeType="1"/>
            </p:cNvSpPr>
            <p:nvPr/>
          </p:nvSpPr>
          <p:spPr bwMode="auto">
            <a:xfrm flipH="1">
              <a:off x="3016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Line 34"/>
            <p:cNvSpPr>
              <a:spLocks noChangeShapeType="1"/>
            </p:cNvSpPr>
            <p:nvPr/>
          </p:nvSpPr>
          <p:spPr bwMode="auto">
            <a:xfrm flipH="1">
              <a:off x="2925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Line 35"/>
            <p:cNvSpPr>
              <a:spLocks noChangeShapeType="1"/>
            </p:cNvSpPr>
            <p:nvPr/>
          </p:nvSpPr>
          <p:spPr bwMode="auto">
            <a:xfrm flipH="1">
              <a:off x="2835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Line 36"/>
            <p:cNvSpPr>
              <a:spLocks noChangeShapeType="1"/>
            </p:cNvSpPr>
            <p:nvPr/>
          </p:nvSpPr>
          <p:spPr bwMode="auto">
            <a:xfrm flipH="1">
              <a:off x="2744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Line 37"/>
            <p:cNvSpPr>
              <a:spLocks noChangeShapeType="1"/>
            </p:cNvSpPr>
            <p:nvPr/>
          </p:nvSpPr>
          <p:spPr bwMode="auto">
            <a:xfrm flipH="1">
              <a:off x="2653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4" name="Line 38"/>
            <p:cNvSpPr>
              <a:spLocks noChangeShapeType="1"/>
            </p:cNvSpPr>
            <p:nvPr/>
          </p:nvSpPr>
          <p:spPr bwMode="auto">
            <a:xfrm flipH="1">
              <a:off x="2562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5" name="Line 39"/>
            <p:cNvSpPr>
              <a:spLocks noChangeShapeType="1"/>
            </p:cNvSpPr>
            <p:nvPr/>
          </p:nvSpPr>
          <p:spPr bwMode="auto">
            <a:xfrm flipH="1">
              <a:off x="2290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Line 40"/>
            <p:cNvSpPr>
              <a:spLocks noChangeShapeType="1"/>
            </p:cNvSpPr>
            <p:nvPr/>
          </p:nvSpPr>
          <p:spPr bwMode="auto">
            <a:xfrm flipH="1">
              <a:off x="2472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Line 41"/>
            <p:cNvSpPr>
              <a:spLocks noChangeShapeType="1"/>
            </p:cNvSpPr>
            <p:nvPr/>
          </p:nvSpPr>
          <p:spPr bwMode="auto">
            <a:xfrm flipH="1">
              <a:off x="2381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8" name="Line 53"/>
            <p:cNvSpPr>
              <a:spLocks noChangeShapeType="1"/>
            </p:cNvSpPr>
            <p:nvPr/>
          </p:nvSpPr>
          <p:spPr bwMode="auto">
            <a:xfrm flipH="1">
              <a:off x="3288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9" name="Line 54"/>
            <p:cNvSpPr>
              <a:spLocks noChangeShapeType="1"/>
            </p:cNvSpPr>
            <p:nvPr/>
          </p:nvSpPr>
          <p:spPr bwMode="auto">
            <a:xfrm flipH="1">
              <a:off x="4150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0" name="Line 55"/>
            <p:cNvSpPr>
              <a:spLocks noChangeShapeType="1"/>
            </p:cNvSpPr>
            <p:nvPr/>
          </p:nvSpPr>
          <p:spPr bwMode="auto">
            <a:xfrm flipH="1">
              <a:off x="4241" y="2251"/>
              <a:ext cx="91" cy="136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1" name="Line 61"/>
            <p:cNvSpPr>
              <a:spLocks noChangeShapeType="1"/>
            </p:cNvSpPr>
            <p:nvPr/>
          </p:nvSpPr>
          <p:spPr bwMode="auto">
            <a:xfrm>
              <a:off x="2245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2" name="Line 62"/>
            <p:cNvSpPr>
              <a:spLocks noChangeShapeType="1"/>
            </p:cNvSpPr>
            <p:nvPr/>
          </p:nvSpPr>
          <p:spPr bwMode="auto">
            <a:xfrm>
              <a:off x="2336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3" name="Line 63"/>
            <p:cNvSpPr>
              <a:spLocks noChangeShapeType="1"/>
            </p:cNvSpPr>
            <p:nvPr/>
          </p:nvSpPr>
          <p:spPr bwMode="auto">
            <a:xfrm>
              <a:off x="2426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4" name="Line 64"/>
            <p:cNvSpPr>
              <a:spLocks noChangeShapeType="1"/>
            </p:cNvSpPr>
            <p:nvPr/>
          </p:nvSpPr>
          <p:spPr bwMode="auto">
            <a:xfrm>
              <a:off x="2517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5" name="Line 65"/>
            <p:cNvSpPr>
              <a:spLocks noChangeShapeType="1"/>
            </p:cNvSpPr>
            <p:nvPr/>
          </p:nvSpPr>
          <p:spPr bwMode="auto">
            <a:xfrm>
              <a:off x="2608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6" name="Line 66"/>
            <p:cNvSpPr>
              <a:spLocks noChangeShapeType="1"/>
            </p:cNvSpPr>
            <p:nvPr/>
          </p:nvSpPr>
          <p:spPr bwMode="auto">
            <a:xfrm>
              <a:off x="2699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7" name="Line 67"/>
            <p:cNvSpPr>
              <a:spLocks noChangeShapeType="1"/>
            </p:cNvSpPr>
            <p:nvPr/>
          </p:nvSpPr>
          <p:spPr bwMode="auto">
            <a:xfrm>
              <a:off x="2789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8" name="Line 68"/>
            <p:cNvSpPr>
              <a:spLocks noChangeShapeType="1"/>
            </p:cNvSpPr>
            <p:nvPr/>
          </p:nvSpPr>
          <p:spPr bwMode="auto">
            <a:xfrm>
              <a:off x="2880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9" name="Line 69"/>
            <p:cNvSpPr>
              <a:spLocks noChangeShapeType="1"/>
            </p:cNvSpPr>
            <p:nvPr/>
          </p:nvSpPr>
          <p:spPr bwMode="auto">
            <a:xfrm>
              <a:off x="2971" y="2251"/>
              <a:ext cx="91" cy="1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0" name="Line 75"/>
            <p:cNvSpPr>
              <a:spLocks noChangeShapeType="1"/>
            </p:cNvSpPr>
            <p:nvPr/>
          </p:nvSpPr>
          <p:spPr bwMode="auto">
            <a:xfrm>
              <a:off x="4150" y="2341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1" name="Rectangle 76"/>
            <p:cNvSpPr>
              <a:spLocks noChangeArrowheads="1"/>
            </p:cNvSpPr>
            <p:nvPr/>
          </p:nvSpPr>
          <p:spPr bwMode="auto">
            <a:xfrm>
              <a:off x="3969" y="2387"/>
              <a:ext cx="31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el-GR" sz="2000">
                  <a:solidFill>
                    <a:schemeClr val="tx1"/>
                  </a:solidFill>
                  <a:latin typeface="Comic Sans MS" pitchFamily="66" charset="0"/>
                </a:rPr>
                <a:t>π</a:t>
              </a:r>
              <a:endParaRPr lang="ru-RU" sz="20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1403350" y="5862638"/>
            <a:ext cx="6737350" cy="865187"/>
            <a:chOff x="884" y="3693"/>
            <a:chExt cx="4244" cy="545"/>
          </a:xfrm>
        </p:grpSpPr>
        <p:sp>
          <p:nvSpPr>
            <p:cNvPr id="17416" name="Rectangle 77"/>
            <p:cNvSpPr>
              <a:spLocks noChangeArrowheads="1"/>
            </p:cNvSpPr>
            <p:nvPr/>
          </p:nvSpPr>
          <p:spPr bwMode="auto">
            <a:xfrm>
              <a:off x="884" y="3702"/>
              <a:ext cx="1769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ru-RU" sz="3200">
                  <a:solidFill>
                    <a:schemeClr val="tx1"/>
                  </a:solidFill>
                  <a:latin typeface="Comic Sans MS" pitchFamily="66" charset="0"/>
                </a:rPr>
                <a:t>Ответ</a:t>
              </a:r>
              <a:r>
                <a:rPr lang="ru-RU" sz="3200">
                  <a:solidFill>
                    <a:schemeClr val="tx1"/>
                  </a:solidFill>
                  <a:latin typeface="Comic Sans MS" pitchFamily="66" charset="0"/>
                  <a:sym typeface="Wingdings" pitchFamily="2" charset="2"/>
                </a:rPr>
                <a:t>: (0;3)</a:t>
              </a:r>
              <a:r>
                <a:rPr lang="el-GR" sz="3200">
                  <a:solidFill>
                    <a:schemeClr val="tx1"/>
                  </a:solidFill>
                  <a:latin typeface="Comic Sans MS" pitchFamily="66" charset="0"/>
                  <a:sym typeface="Wingdings" pitchFamily="2" charset="2"/>
                </a:rPr>
                <a:t>υ</a:t>
              </a:r>
              <a:endParaRPr lang="el-GR" sz="320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7417" name="Rectangle 79"/>
            <p:cNvSpPr>
              <a:spLocks noChangeArrowheads="1"/>
            </p:cNvSpPr>
            <p:nvPr/>
          </p:nvSpPr>
          <p:spPr bwMode="auto">
            <a:xfrm>
              <a:off x="2475" y="3693"/>
              <a:ext cx="2653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chemeClr val="tx1"/>
                  </a:solidFill>
                  <a:latin typeface="Comic Sans MS" pitchFamily="66" charset="0"/>
                </a:rPr>
                <a:t>(</a:t>
              </a:r>
              <a:r>
                <a:rPr lang="el-GR" sz="3200">
                  <a:solidFill>
                    <a:schemeClr val="tx1"/>
                  </a:solidFill>
                  <a:latin typeface="Comic Sans MS" pitchFamily="66" charset="0"/>
                </a:rPr>
                <a:t>π</a:t>
              </a:r>
              <a:r>
                <a:rPr lang="en-US" sz="3200">
                  <a:solidFill>
                    <a:schemeClr val="tx1"/>
                  </a:solidFill>
                  <a:latin typeface="Comic Sans MS" pitchFamily="66" charset="0"/>
                </a:rPr>
                <a:t>n; 2</a:t>
              </a:r>
              <a:r>
                <a:rPr lang="el-GR" sz="3200">
                  <a:solidFill>
                    <a:schemeClr val="tx1"/>
                  </a:solidFill>
                  <a:latin typeface="Comic Sans MS" pitchFamily="66" charset="0"/>
                </a:rPr>
                <a:t>π</a:t>
              </a:r>
              <a:r>
                <a:rPr lang="en-US" sz="3200">
                  <a:solidFill>
                    <a:schemeClr val="tx1"/>
                  </a:solidFill>
                  <a:latin typeface="Comic Sans MS" pitchFamily="66" charset="0"/>
                </a:rPr>
                <a:t>n),n  Z,n≠0</a:t>
              </a:r>
            </a:p>
          </p:txBody>
        </p:sp>
        <p:sp>
          <p:nvSpPr>
            <p:cNvPr id="17418" name="Rectangle 80"/>
            <p:cNvSpPr>
              <a:spLocks noChangeArrowheads="1"/>
            </p:cNvSpPr>
            <p:nvPr/>
          </p:nvSpPr>
          <p:spPr bwMode="auto">
            <a:xfrm rot="10800000">
              <a:off x="3787" y="3748"/>
              <a:ext cx="263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chemeClr val="tx1"/>
                  </a:solidFill>
                  <a:latin typeface="Comic Sans MS" pitchFamily="66" charset="0"/>
                </a:rPr>
                <a:t>Э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План:</a:t>
            </a:r>
            <a:br>
              <a:rPr lang="ru-RU" smtClean="0"/>
            </a:br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6121400" cy="1295400"/>
          </a:xfrm>
        </p:spPr>
        <p:txBody>
          <a:bodyPr/>
          <a:lstStyle/>
          <a:p>
            <a:pPr eaLnBrk="1" hangingPunct="1"/>
            <a:r>
              <a:rPr lang="ru-RU" smtClean="0"/>
              <a:t>Решение неравенств вида</a:t>
            </a:r>
          </a:p>
          <a:p>
            <a:pPr eaLnBrk="1" hangingPunct="1">
              <a:buFontTx/>
              <a:buNone/>
            </a:pPr>
            <a:r>
              <a:rPr lang="en-US" smtClean="0"/>
              <a:t>f(x)*g(x)›0 </a:t>
            </a:r>
            <a:r>
              <a:rPr lang="ru-RU" smtClean="0"/>
              <a:t>и </a:t>
            </a:r>
            <a:endParaRPr lang="en-US" smtClean="0"/>
          </a:p>
        </p:txBody>
      </p: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2843213" y="1412875"/>
            <a:ext cx="2160587" cy="1079500"/>
            <a:chOff x="1791" y="890"/>
            <a:chExt cx="1361" cy="680"/>
          </a:xfrm>
        </p:grpSpPr>
        <p:sp>
          <p:nvSpPr>
            <p:cNvPr id="8203" name="Rectangle 4"/>
            <p:cNvSpPr>
              <a:spLocks noChangeArrowheads="1"/>
            </p:cNvSpPr>
            <p:nvPr/>
          </p:nvSpPr>
          <p:spPr bwMode="auto">
            <a:xfrm>
              <a:off x="1837" y="890"/>
              <a:ext cx="63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chemeClr val="tx1"/>
                  </a:solidFill>
                  <a:latin typeface="Comic Sans MS" pitchFamily="66" charset="0"/>
                </a:rPr>
                <a:t>f(x)</a:t>
              </a:r>
            </a:p>
          </p:txBody>
        </p:sp>
        <p:sp>
          <p:nvSpPr>
            <p:cNvPr id="8204" name="Rectangle 5"/>
            <p:cNvSpPr>
              <a:spLocks noChangeArrowheads="1"/>
            </p:cNvSpPr>
            <p:nvPr/>
          </p:nvSpPr>
          <p:spPr bwMode="auto">
            <a:xfrm>
              <a:off x="1837" y="1162"/>
              <a:ext cx="63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chemeClr val="tx1"/>
                  </a:solidFill>
                  <a:latin typeface="Comic Sans MS" pitchFamily="66" charset="0"/>
                </a:rPr>
                <a:t>g(x)</a:t>
              </a:r>
            </a:p>
          </p:txBody>
        </p:sp>
        <p:sp>
          <p:nvSpPr>
            <p:cNvPr id="8205" name="Line 6"/>
            <p:cNvSpPr>
              <a:spLocks noChangeShapeType="1"/>
            </p:cNvSpPr>
            <p:nvPr/>
          </p:nvSpPr>
          <p:spPr bwMode="auto">
            <a:xfrm>
              <a:off x="1791" y="1207"/>
              <a:ext cx="7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Rectangle 7"/>
            <p:cNvSpPr>
              <a:spLocks noChangeArrowheads="1"/>
            </p:cNvSpPr>
            <p:nvPr/>
          </p:nvSpPr>
          <p:spPr bwMode="auto">
            <a:xfrm>
              <a:off x="2517" y="1026"/>
              <a:ext cx="63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chemeClr val="tx1"/>
                  </a:solidFill>
                  <a:latin typeface="Comic Sans MS" pitchFamily="66" charset="0"/>
                </a:rPr>
                <a:t>›0</a:t>
              </a:r>
            </a:p>
          </p:txBody>
        </p:sp>
      </p:grp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395288" y="2636838"/>
            <a:ext cx="6121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chemeClr val="tx1"/>
                </a:solidFill>
                <a:latin typeface="Comic Sans MS" pitchFamily="66" charset="0"/>
              </a:rPr>
              <a:t>Решение неравенств вида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tx1"/>
                </a:solidFill>
                <a:latin typeface="Comic Sans MS" pitchFamily="66" charset="0"/>
              </a:rPr>
              <a:t>f(x)*g(x)‹0 </a:t>
            </a:r>
            <a:r>
              <a:rPr lang="ru-RU" sz="3200">
                <a:solidFill>
                  <a:schemeClr val="tx1"/>
                </a:solidFill>
                <a:latin typeface="Comic Sans MS" pitchFamily="66" charset="0"/>
              </a:rPr>
              <a:t>и </a:t>
            </a:r>
            <a:endParaRPr lang="en-US" sz="320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8198" name="Group 10"/>
          <p:cNvGrpSpPr>
            <a:grpSpLocks/>
          </p:cNvGrpSpPr>
          <p:nvPr/>
        </p:nvGrpSpPr>
        <p:grpSpPr bwMode="auto">
          <a:xfrm>
            <a:off x="3132138" y="3068638"/>
            <a:ext cx="2160587" cy="1079500"/>
            <a:chOff x="1791" y="890"/>
            <a:chExt cx="1361" cy="680"/>
          </a:xfrm>
        </p:grpSpPr>
        <p:sp>
          <p:nvSpPr>
            <p:cNvPr id="8199" name="Rectangle 11"/>
            <p:cNvSpPr>
              <a:spLocks noChangeArrowheads="1"/>
            </p:cNvSpPr>
            <p:nvPr/>
          </p:nvSpPr>
          <p:spPr bwMode="auto">
            <a:xfrm>
              <a:off x="1837" y="890"/>
              <a:ext cx="63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chemeClr val="tx1"/>
                  </a:solidFill>
                  <a:latin typeface="Comic Sans MS" pitchFamily="66" charset="0"/>
                </a:rPr>
                <a:t>f(x)</a:t>
              </a:r>
            </a:p>
          </p:txBody>
        </p:sp>
        <p:sp>
          <p:nvSpPr>
            <p:cNvPr id="8200" name="Rectangle 12"/>
            <p:cNvSpPr>
              <a:spLocks noChangeArrowheads="1"/>
            </p:cNvSpPr>
            <p:nvPr/>
          </p:nvSpPr>
          <p:spPr bwMode="auto">
            <a:xfrm>
              <a:off x="1837" y="1162"/>
              <a:ext cx="63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chemeClr val="tx1"/>
                  </a:solidFill>
                  <a:latin typeface="Comic Sans MS" pitchFamily="66" charset="0"/>
                </a:rPr>
                <a:t>g(x)</a:t>
              </a:r>
            </a:p>
          </p:txBody>
        </p:sp>
        <p:sp>
          <p:nvSpPr>
            <p:cNvPr id="8201" name="Line 13"/>
            <p:cNvSpPr>
              <a:spLocks noChangeShapeType="1"/>
            </p:cNvSpPr>
            <p:nvPr/>
          </p:nvSpPr>
          <p:spPr bwMode="auto">
            <a:xfrm>
              <a:off x="1791" y="1207"/>
              <a:ext cx="7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Rectangle 14"/>
            <p:cNvSpPr>
              <a:spLocks noChangeArrowheads="1"/>
            </p:cNvSpPr>
            <p:nvPr/>
          </p:nvSpPr>
          <p:spPr bwMode="auto">
            <a:xfrm>
              <a:off x="2517" y="1026"/>
              <a:ext cx="63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>
                  <a:solidFill>
                    <a:schemeClr val="tx1"/>
                  </a:solidFill>
                  <a:latin typeface="Comic Sans MS" pitchFamily="66" charset="0"/>
                </a:rPr>
                <a:t>‹0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353425" cy="6858000"/>
          </a:xfrm>
          <a:effectLst>
            <a:outerShdw dist="35921" dir="2700000" algn="ctr" rotWithShape="0">
              <a:schemeClr val="hlink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EA6E08"/>
                </a:solidFill>
              </a:rPr>
              <a:t>Множество решений каждого из неравенств</a:t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>
                <a:solidFill>
                  <a:srgbClr val="EA6E08"/>
                </a:solidFill>
              </a:rPr>
              <a:t/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>
                <a:solidFill>
                  <a:srgbClr val="EA6E08"/>
                </a:solidFill>
              </a:rPr>
              <a:t/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>
                <a:solidFill>
                  <a:srgbClr val="EA6E08"/>
                </a:solidFill>
              </a:rPr>
              <a:t/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>
                <a:solidFill>
                  <a:srgbClr val="EA6E08"/>
                </a:solidFill>
              </a:rPr>
              <a:t>есть объединение множеств решений двух систем</a:t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>
                <a:solidFill>
                  <a:srgbClr val="EA6E08"/>
                </a:solidFill>
              </a:rPr>
              <a:t/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6121400" cy="1295400"/>
          </a:xfrm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400" smtClean="0"/>
              <a:t>f(x)*g(x)›0 </a:t>
            </a:r>
            <a:r>
              <a:rPr lang="ru-RU" sz="4400" smtClean="0"/>
              <a:t>и</a:t>
            </a:r>
            <a:r>
              <a:rPr lang="ru-RU" smtClean="0"/>
              <a:t> </a:t>
            </a:r>
            <a:endParaRPr lang="en-US" smtClean="0"/>
          </a:p>
        </p:txBody>
      </p:sp>
      <p:grpSp>
        <p:nvGrpSpPr>
          <p:cNvPr id="9220" name="Group 6"/>
          <p:cNvGrpSpPr>
            <a:grpSpLocks/>
          </p:cNvGrpSpPr>
          <p:nvPr/>
        </p:nvGrpSpPr>
        <p:grpSpPr bwMode="auto">
          <a:xfrm>
            <a:off x="3924300" y="1628775"/>
            <a:ext cx="3095625" cy="1584325"/>
            <a:chOff x="1791" y="890"/>
            <a:chExt cx="1361" cy="680"/>
          </a:xfrm>
        </p:grpSpPr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1837" y="890"/>
              <a:ext cx="63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>
                  <a:solidFill>
                    <a:schemeClr val="tx1"/>
                  </a:solidFill>
                  <a:latin typeface="Comic Sans MS" pitchFamily="66" charset="0"/>
                </a:rPr>
                <a:t>f(x)</a:t>
              </a: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1837" y="1162"/>
              <a:ext cx="63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>
                  <a:solidFill>
                    <a:schemeClr val="tx1"/>
                  </a:solidFill>
                  <a:latin typeface="Comic Sans MS" pitchFamily="66" charset="0"/>
                </a:rPr>
                <a:t>g(x)</a:t>
              </a:r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>
              <a:off x="1791" y="1207"/>
              <a:ext cx="7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2517" y="1026"/>
              <a:ext cx="63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>
                  <a:solidFill>
                    <a:schemeClr val="tx1"/>
                  </a:solidFill>
                  <a:latin typeface="Comic Sans MS" pitchFamily="66" charset="0"/>
                </a:rPr>
                <a:t>›0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549275"/>
            <a:ext cx="3384550" cy="2392363"/>
          </a:xfrm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6600" smtClean="0">
                <a:solidFill>
                  <a:schemeClr val="hlink"/>
                </a:solidFill>
              </a:rPr>
              <a:t>f(x) &gt; 0</a:t>
            </a:r>
          </a:p>
          <a:p>
            <a:pPr eaLnBrk="1" hangingPunct="1">
              <a:buFontTx/>
              <a:buNone/>
              <a:defRPr/>
            </a:pPr>
            <a:r>
              <a:rPr lang="en-US" sz="6600" smtClean="0">
                <a:solidFill>
                  <a:schemeClr val="hlink"/>
                </a:solidFill>
              </a:rPr>
              <a:t>g(x) &gt; 0,</a:t>
            </a:r>
            <a:endParaRPr lang="ru-RU" sz="6600" smtClean="0">
              <a:solidFill>
                <a:schemeClr val="hlink"/>
              </a:solidFill>
            </a:endParaRPr>
          </a:p>
        </p:txBody>
      </p:sp>
      <p:sp>
        <p:nvSpPr>
          <p:cNvPr id="36869" name="AutoShape 5"/>
          <p:cNvSpPr>
            <a:spLocks/>
          </p:cNvSpPr>
          <p:nvPr/>
        </p:nvSpPr>
        <p:spPr bwMode="auto">
          <a:xfrm>
            <a:off x="611188" y="620713"/>
            <a:ext cx="358775" cy="2446337"/>
          </a:xfrm>
          <a:prstGeom prst="leftBrace">
            <a:avLst>
              <a:gd name="adj1" fmla="val 56822"/>
              <a:gd name="adj2" fmla="val 50000"/>
            </a:avLst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4572000" y="3933825"/>
            <a:ext cx="3744913" cy="2447925"/>
            <a:chOff x="2562" y="2024"/>
            <a:chExt cx="2405" cy="1633"/>
          </a:xfrm>
        </p:grpSpPr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789" y="2024"/>
              <a:ext cx="2178" cy="1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6600">
                  <a:latin typeface="Comic Sans MS" pitchFamily="66" charset="0"/>
                </a:rPr>
                <a:t>f(x) &lt; 0</a:t>
              </a:r>
            </a:p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6600">
                  <a:latin typeface="Comic Sans MS" pitchFamily="66" charset="0"/>
                </a:rPr>
                <a:t>g(x) &lt; 0.</a:t>
              </a:r>
              <a:endParaRPr lang="ru-RU" sz="6600">
                <a:latin typeface="Comic Sans MS" pitchFamily="66" charset="0"/>
              </a:endParaRPr>
            </a:p>
          </p:txBody>
        </p:sp>
        <p:sp>
          <p:nvSpPr>
            <p:cNvPr id="36872" name="AutoShape 8"/>
            <p:cNvSpPr>
              <a:spLocks/>
            </p:cNvSpPr>
            <p:nvPr/>
          </p:nvSpPr>
          <p:spPr bwMode="auto">
            <a:xfrm>
              <a:off x="2562" y="2068"/>
              <a:ext cx="226" cy="1543"/>
            </a:xfrm>
            <a:prstGeom prst="leftBrace">
              <a:avLst>
                <a:gd name="adj1" fmla="val 56858"/>
                <a:gd name="adj2" fmla="val 50000"/>
              </a:avLst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4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492500" y="2852738"/>
            <a:ext cx="9350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66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353425" cy="6858000"/>
          </a:xfrm>
          <a:effectLst>
            <a:outerShdw dist="35921" dir="2700000" algn="ctr" rotWithShape="0">
              <a:schemeClr val="hlink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EA6E08"/>
                </a:solidFill>
              </a:rPr>
              <a:t>Множество решений каждого из неравенств</a:t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>
                <a:solidFill>
                  <a:srgbClr val="EA6E08"/>
                </a:solidFill>
              </a:rPr>
              <a:t/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>
                <a:solidFill>
                  <a:srgbClr val="EA6E08"/>
                </a:solidFill>
              </a:rPr>
              <a:t/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>
                <a:solidFill>
                  <a:srgbClr val="EA6E08"/>
                </a:solidFill>
              </a:rPr>
              <a:t/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>
                <a:solidFill>
                  <a:srgbClr val="EA6E08"/>
                </a:solidFill>
              </a:rPr>
              <a:t>есть объединение множеств решений двух систем</a:t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>
                <a:solidFill>
                  <a:srgbClr val="EA6E08"/>
                </a:solidFill>
              </a:rPr>
              <a:t/>
            </a:r>
            <a:br>
              <a:rPr lang="ru-RU" sz="4000" smtClean="0">
                <a:solidFill>
                  <a:srgbClr val="EA6E08"/>
                </a:solidFill>
              </a:rPr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6121400" cy="1295400"/>
          </a:xfrm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400" smtClean="0"/>
              <a:t>f(x)*g(x)&lt;0 </a:t>
            </a:r>
            <a:r>
              <a:rPr lang="ru-RU" sz="4400" smtClean="0"/>
              <a:t>и</a:t>
            </a:r>
            <a:r>
              <a:rPr lang="ru-RU" smtClean="0"/>
              <a:t> </a:t>
            </a:r>
            <a:endParaRPr lang="en-US" smtClean="0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3924300" y="1557338"/>
            <a:ext cx="3095625" cy="1584325"/>
            <a:chOff x="1791" y="890"/>
            <a:chExt cx="1361" cy="680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1837" y="890"/>
              <a:ext cx="63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>
                  <a:solidFill>
                    <a:schemeClr val="tx1"/>
                  </a:solidFill>
                  <a:latin typeface="Comic Sans MS" pitchFamily="66" charset="0"/>
                </a:rPr>
                <a:t>f(x)</a:t>
              </a: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1837" y="1162"/>
              <a:ext cx="63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>
                  <a:solidFill>
                    <a:schemeClr val="tx1"/>
                  </a:solidFill>
                  <a:latin typeface="Comic Sans MS" pitchFamily="66" charset="0"/>
                </a:rPr>
                <a:t>g(x)</a:t>
              </a:r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1791" y="1207"/>
              <a:ext cx="7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2517" y="1026"/>
              <a:ext cx="63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>
                  <a:solidFill>
                    <a:schemeClr val="tx1"/>
                  </a:solidFill>
                  <a:latin typeface="Comic Sans MS" pitchFamily="66" charset="0"/>
                </a:rPr>
                <a:t>&lt;0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5E5E"/>
            </a:gs>
            <a:gs pos="50000">
              <a:srgbClr val="FFCCCC"/>
            </a:gs>
            <a:gs pos="100000">
              <a:srgbClr val="765E5E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260350"/>
            <a:ext cx="3384550" cy="23923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6600" smtClean="0">
                <a:solidFill>
                  <a:schemeClr val="hlink"/>
                </a:solidFill>
              </a:rPr>
              <a:t>f(x) &gt; 0</a:t>
            </a:r>
          </a:p>
          <a:p>
            <a:pPr eaLnBrk="1" hangingPunct="1">
              <a:buFontTx/>
              <a:buNone/>
              <a:defRPr/>
            </a:pPr>
            <a:r>
              <a:rPr lang="en-US" sz="6600" smtClean="0">
                <a:solidFill>
                  <a:schemeClr val="hlink"/>
                </a:solidFill>
              </a:rPr>
              <a:t>g(x) &lt; 0,</a:t>
            </a:r>
            <a:endParaRPr lang="ru-RU" sz="6600" smtClean="0">
              <a:solidFill>
                <a:schemeClr val="hlink"/>
              </a:solidFill>
            </a:endParaRPr>
          </a:p>
        </p:txBody>
      </p:sp>
      <p:sp>
        <p:nvSpPr>
          <p:cNvPr id="39939" name="AutoShape 3"/>
          <p:cNvSpPr>
            <a:spLocks/>
          </p:cNvSpPr>
          <p:nvPr/>
        </p:nvSpPr>
        <p:spPr bwMode="auto">
          <a:xfrm>
            <a:off x="611188" y="260350"/>
            <a:ext cx="358775" cy="2446338"/>
          </a:xfrm>
          <a:prstGeom prst="leftBrace">
            <a:avLst>
              <a:gd name="adj1" fmla="val 56822"/>
              <a:gd name="adj2" fmla="val 50000"/>
            </a:avLst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4500563" y="4005263"/>
            <a:ext cx="3744912" cy="2447925"/>
            <a:chOff x="2562" y="2024"/>
            <a:chExt cx="2405" cy="1633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2789" y="2024"/>
              <a:ext cx="2178" cy="1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6600">
                  <a:latin typeface="Comic Sans MS" pitchFamily="66" charset="0"/>
                </a:rPr>
                <a:t>f(x) &lt; 0</a:t>
              </a:r>
            </a:p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6600">
                  <a:latin typeface="Comic Sans MS" pitchFamily="66" charset="0"/>
                </a:rPr>
                <a:t>g(x) &gt; 0.</a:t>
              </a:r>
              <a:endParaRPr lang="ru-RU" sz="6600">
                <a:latin typeface="Comic Sans MS" pitchFamily="66" charset="0"/>
              </a:endParaRPr>
            </a:p>
          </p:txBody>
        </p:sp>
        <p:sp>
          <p:nvSpPr>
            <p:cNvPr id="39942" name="AutoShape 6"/>
            <p:cNvSpPr>
              <a:spLocks/>
            </p:cNvSpPr>
            <p:nvPr/>
          </p:nvSpPr>
          <p:spPr bwMode="auto">
            <a:xfrm>
              <a:off x="2562" y="2068"/>
              <a:ext cx="226" cy="1543"/>
            </a:xfrm>
            <a:prstGeom prst="leftBrace">
              <a:avLst>
                <a:gd name="adj1" fmla="val 56858"/>
                <a:gd name="adj2" fmla="val 50000"/>
              </a:avLst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4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492500" y="2852738"/>
            <a:ext cx="9350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66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229600" cy="6556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66FF33"/>
                </a:solidFill>
              </a:rPr>
              <a:t>(x</a:t>
            </a:r>
            <a:r>
              <a:rPr lang="en-US" sz="3600" baseline="30000" dirty="0" smtClean="0">
                <a:solidFill>
                  <a:srgbClr val="66FF33"/>
                </a:solidFill>
              </a:rPr>
              <a:t>2</a:t>
            </a:r>
            <a:r>
              <a:rPr lang="en-US" sz="3600" dirty="0" smtClean="0">
                <a:solidFill>
                  <a:srgbClr val="66FF33"/>
                </a:solidFill>
              </a:rPr>
              <a:t> – 25)log</a:t>
            </a:r>
            <a:r>
              <a:rPr lang="en-US" sz="3600" baseline="-25000" dirty="0" smtClean="0">
                <a:solidFill>
                  <a:srgbClr val="66FF33"/>
                </a:solidFill>
              </a:rPr>
              <a:t>0,5</a:t>
            </a:r>
            <a:r>
              <a:rPr lang="en-US" sz="3600" dirty="0" smtClean="0">
                <a:solidFill>
                  <a:srgbClr val="66FF33"/>
                </a:solidFill>
              </a:rPr>
              <a:t>(x</a:t>
            </a:r>
            <a:r>
              <a:rPr lang="en-US" sz="3600" baseline="30000" dirty="0" smtClean="0">
                <a:solidFill>
                  <a:srgbClr val="66FF33"/>
                </a:solidFill>
              </a:rPr>
              <a:t>2</a:t>
            </a:r>
            <a:r>
              <a:rPr lang="en-US" sz="3600" dirty="0" smtClean="0">
                <a:solidFill>
                  <a:srgbClr val="66FF33"/>
                </a:solidFill>
              </a:rPr>
              <a:t> – 10x + 25)&gt;0</a:t>
            </a:r>
            <a:endParaRPr lang="ru-RU" sz="3600" dirty="0" smtClean="0">
              <a:solidFill>
                <a:srgbClr val="66FF33"/>
              </a:solidFill>
            </a:endParaRPr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>
            <a:off x="6156325" y="2060575"/>
            <a:ext cx="647700" cy="288925"/>
          </a:xfrm>
          <a:prstGeom prst="leftRightArrow">
            <a:avLst>
              <a:gd name="adj1" fmla="val 50000"/>
              <a:gd name="adj2" fmla="val 448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>
            <a:off x="179388" y="4652963"/>
            <a:ext cx="360362" cy="360362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79388" y="549275"/>
            <a:ext cx="5437187" cy="2303463"/>
            <a:chOff x="113" y="346"/>
            <a:chExt cx="3425" cy="1451"/>
          </a:xfrm>
        </p:grpSpPr>
        <p:grpSp>
          <p:nvGrpSpPr>
            <p:cNvPr id="13328" name="Group 7"/>
            <p:cNvGrpSpPr>
              <a:grpSpLocks/>
            </p:cNvGrpSpPr>
            <p:nvPr/>
          </p:nvGrpSpPr>
          <p:grpSpPr bwMode="auto">
            <a:xfrm>
              <a:off x="250" y="346"/>
              <a:ext cx="3288" cy="680"/>
              <a:chOff x="1111" y="1253"/>
              <a:chExt cx="3221" cy="730"/>
            </a:xfrm>
          </p:grpSpPr>
          <p:sp>
            <p:nvSpPr>
              <p:cNvPr id="37892" name="Rectangle 4"/>
              <p:cNvSpPr>
                <a:spLocks noChangeArrowheads="1"/>
              </p:cNvSpPr>
              <p:nvPr/>
            </p:nvSpPr>
            <p:spPr bwMode="auto">
              <a:xfrm>
                <a:off x="1202" y="1253"/>
                <a:ext cx="1543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</a:t>
                </a:r>
                <a:r>
                  <a:rPr lang="en-US" sz="3600" baseline="300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2</a:t>
                </a: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 – 25&gt; 0</a:t>
                </a:r>
                <a:endParaRPr lang="ru-RU" sz="360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37893" name="Rectangle 5"/>
              <p:cNvSpPr>
                <a:spLocks noChangeArrowheads="1"/>
              </p:cNvSpPr>
              <p:nvPr/>
            </p:nvSpPr>
            <p:spPr bwMode="auto">
              <a:xfrm>
                <a:off x="1202" y="1570"/>
                <a:ext cx="3130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log</a:t>
                </a:r>
                <a:r>
                  <a:rPr lang="en-US" sz="3600" baseline="-250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0,5</a:t>
                </a: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(x</a:t>
                </a:r>
                <a:r>
                  <a:rPr lang="en-US" sz="3600" baseline="300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2</a:t>
                </a: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 – 10x + 25)&gt;0</a:t>
                </a:r>
                <a:endParaRPr lang="ru-RU" sz="360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13339" name="AutoShape 6"/>
              <p:cNvSpPr>
                <a:spLocks/>
              </p:cNvSpPr>
              <p:nvPr/>
            </p:nvSpPr>
            <p:spPr bwMode="auto">
              <a:xfrm>
                <a:off x="1111" y="1344"/>
                <a:ext cx="91" cy="635"/>
              </a:xfrm>
              <a:prstGeom prst="leftBrace">
                <a:avLst>
                  <a:gd name="adj1" fmla="val 58150"/>
                  <a:gd name="adj2" fmla="val 50000"/>
                </a:avLst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329" name="Group 12"/>
            <p:cNvGrpSpPr>
              <a:grpSpLocks/>
            </p:cNvGrpSpPr>
            <p:nvPr/>
          </p:nvGrpSpPr>
          <p:grpSpPr bwMode="auto">
            <a:xfrm>
              <a:off x="250" y="1026"/>
              <a:ext cx="3220" cy="726"/>
              <a:chOff x="1111" y="1253"/>
              <a:chExt cx="3221" cy="730"/>
            </a:xfrm>
          </p:grpSpPr>
          <p:sp>
            <p:nvSpPr>
              <p:cNvPr id="37901" name="Rectangle 13"/>
              <p:cNvSpPr>
                <a:spLocks noChangeArrowheads="1"/>
              </p:cNvSpPr>
              <p:nvPr/>
            </p:nvSpPr>
            <p:spPr bwMode="auto">
              <a:xfrm>
                <a:off x="1202" y="1253"/>
                <a:ext cx="1542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x</a:t>
                </a:r>
                <a:r>
                  <a:rPr lang="en-US" sz="3600" baseline="300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2</a:t>
                </a: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 – 25&lt; 0</a:t>
                </a:r>
                <a:endParaRPr lang="ru-RU" sz="360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37902" name="Rectangle 14"/>
              <p:cNvSpPr>
                <a:spLocks noChangeArrowheads="1"/>
              </p:cNvSpPr>
              <p:nvPr/>
            </p:nvSpPr>
            <p:spPr bwMode="auto">
              <a:xfrm>
                <a:off x="1202" y="1570"/>
                <a:ext cx="3130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log</a:t>
                </a:r>
                <a:r>
                  <a:rPr lang="en-US" sz="3600" baseline="-250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0,5</a:t>
                </a: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(x</a:t>
                </a:r>
                <a:r>
                  <a:rPr lang="en-US" sz="3600" baseline="300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2</a:t>
                </a: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 – 10x + 25)&lt;0</a:t>
                </a:r>
                <a:endParaRPr lang="ru-RU" sz="360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13336" name="AutoShape 15"/>
              <p:cNvSpPr>
                <a:spLocks/>
              </p:cNvSpPr>
              <p:nvPr/>
            </p:nvSpPr>
            <p:spPr bwMode="auto">
              <a:xfrm>
                <a:off x="1111" y="1344"/>
                <a:ext cx="91" cy="635"/>
              </a:xfrm>
              <a:prstGeom prst="leftBrace">
                <a:avLst>
                  <a:gd name="adj1" fmla="val 58150"/>
                  <a:gd name="adj2" fmla="val 50000"/>
                </a:avLst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30" name="Line 17"/>
            <p:cNvSpPr>
              <a:spLocks noChangeShapeType="1"/>
            </p:cNvSpPr>
            <p:nvPr/>
          </p:nvSpPr>
          <p:spPr bwMode="auto">
            <a:xfrm>
              <a:off x="113" y="391"/>
              <a:ext cx="0" cy="1406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18"/>
            <p:cNvSpPr>
              <a:spLocks noChangeShapeType="1"/>
            </p:cNvSpPr>
            <p:nvPr/>
          </p:nvSpPr>
          <p:spPr bwMode="auto">
            <a:xfrm>
              <a:off x="113" y="391"/>
              <a:ext cx="46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Line 19"/>
            <p:cNvSpPr>
              <a:spLocks noChangeShapeType="1"/>
            </p:cNvSpPr>
            <p:nvPr/>
          </p:nvSpPr>
          <p:spPr bwMode="auto">
            <a:xfrm>
              <a:off x="113" y="1797"/>
              <a:ext cx="46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Line 30"/>
            <p:cNvSpPr>
              <a:spLocks noChangeShapeType="1"/>
            </p:cNvSpPr>
            <p:nvPr/>
          </p:nvSpPr>
          <p:spPr bwMode="auto">
            <a:xfrm>
              <a:off x="703" y="1797"/>
              <a:ext cx="90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116013" y="2781300"/>
            <a:ext cx="3240087" cy="3960813"/>
            <a:chOff x="703" y="1752"/>
            <a:chExt cx="2041" cy="2495"/>
          </a:xfrm>
        </p:grpSpPr>
        <p:sp>
          <p:nvSpPr>
            <p:cNvPr id="13320" name="Line 22"/>
            <p:cNvSpPr>
              <a:spLocks noChangeShapeType="1"/>
            </p:cNvSpPr>
            <p:nvPr/>
          </p:nvSpPr>
          <p:spPr bwMode="auto">
            <a:xfrm>
              <a:off x="703" y="1797"/>
              <a:ext cx="0" cy="245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Line 25"/>
            <p:cNvSpPr>
              <a:spLocks noChangeShapeType="1"/>
            </p:cNvSpPr>
            <p:nvPr/>
          </p:nvSpPr>
          <p:spPr bwMode="auto">
            <a:xfrm>
              <a:off x="703" y="4247"/>
              <a:ext cx="91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22" name="Group 29"/>
            <p:cNvGrpSpPr>
              <a:grpSpLocks/>
            </p:cNvGrpSpPr>
            <p:nvPr/>
          </p:nvGrpSpPr>
          <p:grpSpPr bwMode="auto">
            <a:xfrm>
              <a:off x="703" y="1752"/>
              <a:ext cx="2041" cy="1225"/>
              <a:chOff x="930" y="2160"/>
              <a:chExt cx="2041" cy="1225"/>
            </a:xfrm>
          </p:grpSpPr>
          <p:sp>
            <p:nvSpPr>
              <p:cNvPr id="37914" name="Rectangle 26"/>
              <p:cNvSpPr>
                <a:spLocks noChangeArrowheads="1"/>
              </p:cNvSpPr>
              <p:nvPr/>
            </p:nvSpPr>
            <p:spPr bwMode="auto">
              <a:xfrm>
                <a:off x="1020" y="2160"/>
                <a:ext cx="1951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(x+5)(x-5)&gt;0</a:t>
                </a:r>
              </a:p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(x-4)(x-6)&lt;0</a:t>
                </a:r>
              </a:p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(x-5)</a:t>
                </a:r>
                <a:r>
                  <a:rPr lang="en-US" sz="3600" baseline="300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2</a:t>
                </a: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&gt;0</a:t>
                </a:r>
                <a:endParaRPr lang="ru-RU" sz="360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13327" name="AutoShape 28"/>
              <p:cNvSpPr>
                <a:spLocks/>
              </p:cNvSpPr>
              <p:nvPr/>
            </p:nvSpPr>
            <p:spPr bwMode="auto">
              <a:xfrm>
                <a:off x="930" y="2205"/>
                <a:ext cx="182" cy="1180"/>
              </a:xfrm>
              <a:prstGeom prst="leftBrace">
                <a:avLst>
                  <a:gd name="adj1" fmla="val 54029"/>
                  <a:gd name="adj2" fmla="val 50000"/>
                </a:avLst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323" name="Group 31"/>
            <p:cNvGrpSpPr>
              <a:grpSpLocks/>
            </p:cNvGrpSpPr>
            <p:nvPr/>
          </p:nvGrpSpPr>
          <p:grpSpPr bwMode="auto">
            <a:xfrm>
              <a:off x="703" y="2976"/>
              <a:ext cx="2041" cy="1225"/>
              <a:chOff x="930" y="2160"/>
              <a:chExt cx="2041" cy="1225"/>
            </a:xfrm>
          </p:grpSpPr>
          <p:sp>
            <p:nvSpPr>
              <p:cNvPr id="37920" name="Rectangle 32"/>
              <p:cNvSpPr>
                <a:spLocks noChangeArrowheads="1"/>
              </p:cNvSpPr>
              <p:nvPr/>
            </p:nvSpPr>
            <p:spPr bwMode="auto">
              <a:xfrm>
                <a:off x="1020" y="2160"/>
                <a:ext cx="1951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(x+5)(x-5)&lt;0</a:t>
                </a:r>
              </a:p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(x-4)(x-6)&gt;0</a:t>
                </a:r>
              </a:p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(x-5)</a:t>
                </a:r>
                <a:r>
                  <a:rPr lang="en-US" sz="3600" baseline="300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2</a:t>
                </a:r>
                <a:r>
                  <a:rPr lang="en-US" sz="360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&gt;0</a:t>
                </a:r>
                <a:endParaRPr lang="ru-RU" sz="360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13325" name="AutoShape 33"/>
              <p:cNvSpPr>
                <a:spLocks/>
              </p:cNvSpPr>
              <p:nvPr/>
            </p:nvSpPr>
            <p:spPr bwMode="auto">
              <a:xfrm>
                <a:off x="930" y="2205"/>
                <a:ext cx="182" cy="1180"/>
              </a:xfrm>
              <a:prstGeom prst="leftBrace">
                <a:avLst>
                  <a:gd name="adj1" fmla="val 54029"/>
                  <a:gd name="adj2" fmla="val 50000"/>
                </a:avLst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7922" name="AutoShape 34"/>
          <p:cNvSpPr>
            <a:spLocks noChangeArrowheads="1"/>
          </p:cNvSpPr>
          <p:nvPr/>
        </p:nvSpPr>
        <p:spPr bwMode="auto">
          <a:xfrm>
            <a:off x="4859338" y="4437063"/>
            <a:ext cx="865187" cy="360362"/>
          </a:xfrm>
          <a:prstGeom prst="leftRightArrow">
            <a:avLst>
              <a:gd name="adj1" fmla="val 50000"/>
              <a:gd name="adj2" fmla="val 4801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nimBg="1"/>
      <p:bldP spid="37909" grpId="0" animBg="1"/>
      <p:bldP spid="379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3959225" cy="172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X   (-</a:t>
            </a:r>
            <a:r>
              <a:rPr lang="en-US" smtClean="0">
                <a:cs typeface="Tahoma" pitchFamily="34" charset="0"/>
              </a:rPr>
              <a:t>∞;-5)</a:t>
            </a:r>
            <a:r>
              <a:rPr lang="ar-SA" smtClean="0">
                <a:cs typeface="Tahoma" pitchFamily="34" charset="0"/>
              </a:rPr>
              <a:t>ﮞ</a:t>
            </a:r>
            <a:r>
              <a:rPr lang="en-US" smtClean="0">
                <a:cs typeface="Tahoma" pitchFamily="34" charset="0"/>
              </a:rPr>
              <a:t> (5;+∞)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cs typeface="Tahoma" pitchFamily="34" charset="0"/>
              </a:rPr>
              <a:t>X   (4;6)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cs typeface="Tahoma" pitchFamily="34" charset="0"/>
              </a:rPr>
              <a:t>X   (-∞;5)</a:t>
            </a:r>
            <a:r>
              <a:rPr lang="ar-SA" smtClean="0">
                <a:cs typeface="Tahoma" pitchFamily="34" charset="0"/>
              </a:rPr>
              <a:t>ﮞ</a:t>
            </a:r>
            <a:r>
              <a:rPr lang="en-US" smtClean="0">
                <a:cs typeface="Tahoma" pitchFamily="34" charset="0"/>
              </a:rPr>
              <a:t> (5;+∞)</a:t>
            </a:r>
            <a:endParaRPr lang="ar-SA" smtClean="0">
              <a:cs typeface="Tahoma" pitchFamily="34" charset="0"/>
            </a:endParaRPr>
          </a:p>
        </p:txBody>
      </p:sp>
      <p:grpSp>
        <p:nvGrpSpPr>
          <p:cNvPr id="14339" name="Group 10"/>
          <p:cNvGrpSpPr>
            <a:grpSpLocks/>
          </p:cNvGrpSpPr>
          <p:nvPr/>
        </p:nvGrpSpPr>
        <p:grpSpPr bwMode="auto">
          <a:xfrm>
            <a:off x="107950" y="115888"/>
            <a:ext cx="947738" cy="1655762"/>
            <a:chOff x="158" y="1253"/>
            <a:chExt cx="597" cy="1043"/>
          </a:xfrm>
        </p:grpSpPr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 rot="10800000">
              <a:off x="476" y="1253"/>
              <a:ext cx="279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ru-RU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Э</a:t>
              </a:r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 rot="10800000">
              <a:off x="476" y="1570"/>
              <a:ext cx="279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ru-RU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Э</a:t>
              </a:r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 rot="10800000">
              <a:off x="476" y="1933"/>
              <a:ext cx="279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ru-RU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Э</a:t>
              </a:r>
            </a:p>
          </p:txBody>
        </p:sp>
        <p:sp>
          <p:nvSpPr>
            <p:cNvPr id="14488" name="AutoShape 9"/>
            <p:cNvSpPr>
              <a:spLocks/>
            </p:cNvSpPr>
            <p:nvPr/>
          </p:nvSpPr>
          <p:spPr bwMode="auto">
            <a:xfrm>
              <a:off x="158" y="1298"/>
              <a:ext cx="137" cy="998"/>
            </a:xfrm>
            <a:prstGeom prst="leftBrace">
              <a:avLst>
                <a:gd name="adj1" fmla="val 60706"/>
                <a:gd name="adj2" fmla="val 5120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340" name="Group 229"/>
          <p:cNvGrpSpPr>
            <a:grpSpLocks/>
          </p:cNvGrpSpPr>
          <p:nvPr/>
        </p:nvGrpSpPr>
        <p:grpSpPr bwMode="auto">
          <a:xfrm>
            <a:off x="179388" y="2205038"/>
            <a:ext cx="4176712" cy="1655762"/>
            <a:chOff x="113" y="1389"/>
            <a:chExt cx="2631" cy="1043"/>
          </a:xfrm>
        </p:grpSpPr>
        <p:grpSp>
          <p:nvGrpSpPr>
            <p:cNvPr id="14479" name="Group 11"/>
            <p:cNvGrpSpPr>
              <a:grpSpLocks/>
            </p:cNvGrpSpPr>
            <p:nvPr/>
          </p:nvGrpSpPr>
          <p:grpSpPr bwMode="auto">
            <a:xfrm>
              <a:off x="113" y="1389"/>
              <a:ext cx="597" cy="1043"/>
              <a:chOff x="158" y="1253"/>
              <a:chExt cx="597" cy="1043"/>
            </a:xfrm>
          </p:grpSpPr>
          <p:sp>
            <p:nvSpPr>
              <p:cNvPr id="46092" name="Rectangle 12"/>
              <p:cNvSpPr>
                <a:spLocks noChangeArrowheads="1"/>
              </p:cNvSpPr>
              <p:nvPr/>
            </p:nvSpPr>
            <p:spPr bwMode="auto">
              <a:xfrm rot="10800000">
                <a:off x="476" y="1253"/>
                <a:ext cx="279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ru-RU"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Э</a:t>
                </a:r>
              </a:p>
            </p:txBody>
          </p:sp>
          <p:sp>
            <p:nvSpPr>
              <p:cNvPr id="46093" name="Rectangle 13"/>
              <p:cNvSpPr>
                <a:spLocks noChangeArrowheads="1"/>
              </p:cNvSpPr>
              <p:nvPr/>
            </p:nvSpPr>
            <p:spPr bwMode="auto">
              <a:xfrm rot="10800000">
                <a:off x="476" y="1570"/>
                <a:ext cx="279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ru-RU"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Э</a:t>
                </a:r>
              </a:p>
            </p:txBody>
          </p:sp>
          <p:sp>
            <p:nvSpPr>
              <p:cNvPr id="46094" name="Rectangle 14"/>
              <p:cNvSpPr>
                <a:spLocks noChangeArrowheads="1"/>
              </p:cNvSpPr>
              <p:nvPr/>
            </p:nvSpPr>
            <p:spPr bwMode="auto">
              <a:xfrm rot="10800000">
                <a:off x="476" y="1933"/>
                <a:ext cx="279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  <a:defRPr/>
                </a:pPr>
                <a:r>
                  <a:rPr lang="ru-RU"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Э</a:t>
                </a:r>
              </a:p>
            </p:txBody>
          </p:sp>
          <p:sp>
            <p:nvSpPr>
              <p:cNvPr id="14484" name="AutoShape 15"/>
              <p:cNvSpPr>
                <a:spLocks/>
              </p:cNvSpPr>
              <p:nvPr/>
            </p:nvSpPr>
            <p:spPr bwMode="auto">
              <a:xfrm>
                <a:off x="158" y="1298"/>
                <a:ext cx="137" cy="998"/>
              </a:xfrm>
              <a:prstGeom prst="leftBrace">
                <a:avLst>
                  <a:gd name="adj1" fmla="val 60706"/>
                  <a:gd name="adj2" fmla="val 51204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6101" name="Rectangle 21"/>
            <p:cNvSpPr>
              <a:spLocks noChangeArrowheads="1"/>
            </p:cNvSpPr>
            <p:nvPr/>
          </p:nvSpPr>
          <p:spPr bwMode="auto">
            <a:xfrm>
              <a:off x="249" y="1434"/>
              <a:ext cx="2495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X   (-</a:t>
              </a: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5; 5)</a:t>
              </a:r>
              <a:r>
                <a:rPr lang="ar-SA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 </a:t>
              </a:r>
              <a:endPara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X   (-∞;4)</a:t>
              </a:r>
              <a:r>
                <a:rPr lang="ar-SA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ﮞ</a:t>
              </a: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(6;+∞)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X   (-∞;5)</a:t>
              </a:r>
              <a:r>
                <a:rPr lang="ar-SA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ﮞ</a:t>
              </a: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 (5;+∞)</a:t>
              </a:r>
              <a:endParaRPr lang="ar-SA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" name="Group 227"/>
          <p:cNvGrpSpPr>
            <a:grpSpLocks/>
          </p:cNvGrpSpPr>
          <p:nvPr/>
        </p:nvGrpSpPr>
        <p:grpSpPr bwMode="auto">
          <a:xfrm>
            <a:off x="4572000" y="549275"/>
            <a:ext cx="4176713" cy="1152525"/>
            <a:chOff x="2880" y="346"/>
            <a:chExt cx="2631" cy="726"/>
          </a:xfrm>
        </p:grpSpPr>
        <p:grpSp>
          <p:nvGrpSpPr>
            <p:cNvPr id="14414" name="Group 86"/>
            <p:cNvGrpSpPr>
              <a:grpSpLocks/>
            </p:cNvGrpSpPr>
            <p:nvPr/>
          </p:nvGrpSpPr>
          <p:grpSpPr bwMode="auto">
            <a:xfrm>
              <a:off x="2880" y="346"/>
              <a:ext cx="2631" cy="362"/>
              <a:chOff x="2835" y="709"/>
              <a:chExt cx="2631" cy="362"/>
            </a:xfrm>
          </p:grpSpPr>
          <p:sp>
            <p:nvSpPr>
              <p:cNvPr id="14416" name="Line 22"/>
              <p:cNvSpPr>
                <a:spLocks noChangeShapeType="1"/>
              </p:cNvSpPr>
              <p:nvPr/>
            </p:nvSpPr>
            <p:spPr bwMode="auto">
              <a:xfrm>
                <a:off x="2925" y="845"/>
                <a:ext cx="2404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17" name="Oval 24"/>
              <p:cNvSpPr>
                <a:spLocks noChangeArrowheads="1"/>
              </p:cNvSpPr>
              <p:nvPr/>
            </p:nvSpPr>
            <p:spPr bwMode="auto">
              <a:xfrm>
                <a:off x="3198" y="799"/>
                <a:ext cx="45" cy="91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18" name="Oval 25"/>
              <p:cNvSpPr>
                <a:spLocks noChangeArrowheads="1"/>
              </p:cNvSpPr>
              <p:nvPr/>
            </p:nvSpPr>
            <p:spPr bwMode="auto">
              <a:xfrm>
                <a:off x="3923" y="799"/>
                <a:ext cx="45" cy="91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19" name="Oval 26"/>
              <p:cNvSpPr>
                <a:spLocks noChangeArrowheads="1"/>
              </p:cNvSpPr>
              <p:nvPr/>
            </p:nvSpPr>
            <p:spPr bwMode="auto">
              <a:xfrm>
                <a:off x="4195" y="799"/>
                <a:ext cx="45" cy="91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20" name="Oval 27"/>
              <p:cNvSpPr>
                <a:spLocks noChangeArrowheads="1"/>
              </p:cNvSpPr>
              <p:nvPr/>
            </p:nvSpPr>
            <p:spPr bwMode="auto">
              <a:xfrm>
                <a:off x="4468" y="799"/>
                <a:ext cx="45" cy="91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421" name="Rectangle 28"/>
              <p:cNvSpPr>
                <a:spLocks noChangeArrowheads="1"/>
              </p:cNvSpPr>
              <p:nvPr/>
            </p:nvSpPr>
            <p:spPr bwMode="auto">
              <a:xfrm>
                <a:off x="3061" y="845"/>
                <a:ext cx="363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</a:pPr>
                <a:r>
                  <a:rPr lang="en-US" sz="1800">
                    <a:latin typeface="Tahoma" pitchFamily="34" charset="0"/>
                  </a:rPr>
                  <a:t>-5</a:t>
                </a:r>
                <a:endParaRPr lang="ru-RU" sz="1800">
                  <a:latin typeface="Tahoma" pitchFamily="34" charset="0"/>
                </a:endParaRPr>
              </a:p>
            </p:txBody>
          </p:sp>
          <p:sp>
            <p:nvSpPr>
              <p:cNvPr id="14422" name="Rectangle 29"/>
              <p:cNvSpPr>
                <a:spLocks noChangeArrowheads="1"/>
              </p:cNvSpPr>
              <p:nvPr/>
            </p:nvSpPr>
            <p:spPr bwMode="auto">
              <a:xfrm>
                <a:off x="4150" y="845"/>
                <a:ext cx="182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</a:pPr>
                <a:r>
                  <a:rPr lang="en-US" sz="1800">
                    <a:latin typeface="Tahoma" pitchFamily="34" charset="0"/>
                  </a:rPr>
                  <a:t>5</a:t>
                </a:r>
                <a:endParaRPr lang="ru-RU" sz="1800">
                  <a:latin typeface="Tahoma" pitchFamily="34" charset="0"/>
                </a:endParaRPr>
              </a:p>
            </p:txBody>
          </p:sp>
          <p:sp>
            <p:nvSpPr>
              <p:cNvPr id="14423" name="Rectangle 30"/>
              <p:cNvSpPr>
                <a:spLocks noChangeArrowheads="1"/>
              </p:cNvSpPr>
              <p:nvPr/>
            </p:nvSpPr>
            <p:spPr bwMode="auto">
              <a:xfrm>
                <a:off x="4422" y="845"/>
                <a:ext cx="136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</a:pPr>
                <a:r>
                  <a:rPr lang="en-US" sz="1800">
                    <a:latin typeface="Tahoma" pitchFamily="34" charset="0"/>
                  </a:rPr>
                  <a:t>6</a:t>
                </a:r>
                <a:endParaRPr lang="ru-RU" sz="1800">
                  <a:latin typeface="Tahoma" pitchFamily="34" charset="0"/>
                </a:endParaRPr>
              </a:p>
            </p:txBody>
          </p:sp>
          <p:sp>
            <p:nvSpPr>
              <p:cNvPr id="14424" name="Rectangle 31"/>
              <p:cNvSpPr>
                <a:spLocks noChangeArrowheads="1"/>
              </p:cNvSpPr>
              <p:nvPr/>
            </p:nvSpPr>
            <p:spPr bwMode="auto">
              <a:xfrm>
                <a:off x="3878" y="845"/>
                <a:ext cx="136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</a:pPr>
                <a:r>
                  <a:rPr lang="en-US" sz="1800">
                    <a:latin typeface="Tahoma" pitchFamily="34" charset="0"/>
                  </a:rPr>
                  <a:t>4</a:t>
                </a:r>
                <a:endParaRPr lang="ru-RU" sz="1800">
                  <a:latin typeface="Tahoma" pitchFamily="34" charset="0"/>
                </a:endParaRPr>
              </a:p>
            </p:txBody>
          </p:sp>
          <p:sp>
            <p:nvSpPr>
              <p:cNvPr id="14425" name="Rectangle 32"/>
              <p:cNvSpPr>
                <a:spLocks noChangeArrowheads="1"/>
              </p:cNvSpPr>
              <p:nvPr/>
            </p:nvSpPr>
            <p:spPr bwMode="auto">
              <a:xfrm>
                <a:off x="5239" y="799"/>
                <a:ext cx="227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Wingdings" pitchFamily="2" charset="2"/>
                  <a:buNone/>
                </a:pPr>
                <a:r>
                  <a:rPr lang="en-US" sz="1800">
                    <a:latin typeface="Tahoma" pitchFamily="34" charset="0"/>
                  </a:rPr>
                  <a:t>x</a:t>
                </a:r>
                <a:endParaRPr lang="ru-RU" sz="1800">
                  <a:latin typeface="Tahoma" pitchFamily="34" charset="0"/>
                </a:endParaRPr>
              </a:p>
            </p:txBody>
          </p:sp>
          <p:sp>
            <p:nvSpPr>
              <p:cNvPr id="14426" name="Line 33"/>
              <p:cNvSpPr>
                <a:spLocks noChangeShapeType="1"/>
              </p:cNvSpPr>
              <p:nvPr/>
            </p:nvSpPr>
            <p:spPr bwMode="auto">
              <a:xfrm>
                <a:off x="2835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27" name="Line 34"/>
              <p:cNvSpPr>
                <a:spLocks noChangeShapeType="1"/>
              </p:cNvSpPr>
              <p:nvPr/>
            </p:nvSpPr>
            <p:spPr bwMode="auto">
              <a:xfrm>
                <a:off x="2925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28" name="Line 35"/>
              <p:cNvSpPr>
                <a:spLocks noChangeShapeType="1"/>
              </p:cNvSpPr>
              <p:nvPr/>
            </p:nvSpPr>
            <p:spPr bwMode="auto">
              <a:xfrm>
                <a:off x="3016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29" name="Line 36"/>
              <p:cNvSpPr>
                <a:spLocks noChangeShapeType="1"/>
              </p:cNvSpPr>
              <p:nvPr/>
            </p:nvSpPr>
            <p:spPr bwMode="auto">
              <a:xfrm>
                <a:off x="3107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0" name="Line 37"/>
              <p:cNvSpPr>
                <a:spLocks noChangeShapeType="1"/>
              </p:cNvSpPr>
              <p:nvPr/>
            </p:nvSpPr>
            <p:spPr bwMode="auto">
              <a:xfrm>
                <a:off x="4150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1" name="Line 38"/>
              <p:cNvSpPr>
                <a:spLocks noChangeShapeType="1"/>
              </p:cNvSpPr>
              <p:nvPr/>
            </p:nvSpPr>
            <p:spPr bwMode="auto">
              <a:xfrm>
                <a:off x="4241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2" name="Line 39"/>
              <p:cNvSpPr>
                <a:spLocks noChangeShapeType="1"/>
              </p:cNvSpPr>
              <p:nvPr/>
            </p:nvSpPr>
            <p:spPr bwMode="auto">
              <a:xfrm>
                <a:off x="4332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3" name="Line 40"/>
              <p:cNvSpPr>
                <a:spLocks noChangeShapeType="1"/>
              </p:cNvSpPr>
              <p:nvPr/>
            </p:nvSpPr>
            <p:spPr bwMode="auto">
              <a:xfrm>
                <a:off x="4422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4" name="Line 41"/>
              <p:cNvSpPr>
                <a:spLocks noChangeShapeType="1"/>
              </p:cNvSpPr>
              <p:nvPr/>
            </p:nvSpPr>
            <p:spPr bwMode="auto">
              <a:xfrm>
                <a:off x="4513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5" name="Line 42"/>
              <p:cNvSpPr>
                <a:spLocks noChangeShapeType="1"/>
              </p:cNvSpPr>
              <p:nvPr/>
            </p:nvSpPr>
            <p:spPr bwMode="auto">
              <a:xfrm>
                <a:off x="4604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6" name="Line 43"/>
              <p:cNvSpPr>
                <a:spLocks noChangeShapeType="1"/>
              </p:cNvSpPr>
              <p:nvPr/>
            </p:nvSpPr>
            <p:spPr bwMode="auto">
              <a:xfrm>
                <a:off x="4694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7" name="Line 44"/>
              <p:cNvSpPr>
                <a:spLocks noChangeShapeType="1"/>
              </p:cNvSpPr>
              <p:nvPr/>
            </p:nvSpPr>
            <p:spPr bwMode="auto">
              <a:xfrm>
                <a:off x="4785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8" name="Line 45"/>
              <p:cNvSpPr>
                <a:spLocks noChangeShapeType="1"/>
              </p:cNvSpPr>
              <p:nvPr/>
            </p:nvSpPr>
            <p:spPr bwMode="auto">
              <a:xfrm>
                <a:off x="4876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39" name="Line 46"/>
              <p:cNvSpPr>
                <a:spLocks noChangeShapeType="1"/>
              </p:cNvSpPr>
              <p:nvPr/>
            </p:nvSpPr>
            <p:spPr bwMode="auto">
              <a:xfrm>
                <a:off x="4967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0" name="Line 47"/>
              <p:cNvSpPr>
                <a:spLocks noChangeShapeType="1"/>
              </p:cNvSpPr>
              <p:nvPr/>
            </p:nvSpPr>
            <p:spPr bwMode="auto">
              <a:xfrm>
                <a:off x="5057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1" name="Line 48"/>
              <p:cNvSpPr>
                <a:spLocks noChangeShapeType="1"/>
              </p:cNvSpPr>
              <p:nvPr/>
            </p:nvSpPr>
            <p:spPr bwMode="auto">
              <a:xfrm>
                <a:off x="5148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2" name="Line 49"/>
              <p:cNvSpPr>
                <a:spLocks noChangeShapeType="1"/>
              </p:cNvSpPr>
              <p:nvPr/>
            </p:nvSpPr>
            <p:spPr bwMode="auto">
              <a:xfrm>
                <a:off x="3969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3" name="Line 50"/>
              <p:cNvSpPr>
                <a:spLocks noChangeShapeType="1"/>
              </p:cNvSpPr>
              <p:nvPr/>
            </p:nvSpPr>
            <p:spPr bwMode="auto">
              <a:xfrm>
                <a:off x="4014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4" name="Line 51"/>
              <p:cNvSpPr>
                <a:spLocks noChangeShapeType="1"/>
              </p:cNvSpPr>
              <p:nvPr/>
            </p:nvSpPr>
            <p:spPr bwMode="auto">
              <a:xfrm>
                <a:off x="4059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5" name="Line 52"/>
              <p:cNvSpPr>
                <a:spLocks noChangeShapeType="1"/>
              </p:cNvSpPr>
              <p:nvPr/>
            </p:nvSpPr>
            <p:spPr bwMode="auto">
              <a:xfrm>
                <a:off x="4105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6" name="Line 53"/>
              <p:cNvSpPr>
                <a:spLocks noChangeShapeType="1"/>
              </p:cNvSpPr>
              <p:nvPr/>
            </p:nvSpPr>
            <p:spPr bwMode="auto">
              <a:xfrm>
                <a:off x="4150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7" name="Line 54"/>
              <p:cNvSpPr>
                <a:spLocks noChangeShapeType="1"/>
              </p:cNvSpPr>
              <p:nvPr/>
            </p:nvSpPr>
            <p:spPr bwMode="auto">
              <a:xfrm>
                <a:off x="4195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8" name="Line 55"/>
              <p:cNvSpPr>
                <a:spLocks noChangeShapeType="1"/>
              </p:cNvSpPr>
              <p:nvPr/>
            </p:nvSpPr>
            <p:spPr bwMode="auto">
              <a:xfrm>
                <a:off x="4241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49" name="Line 56"/>
              <p:cNvSpPr>
                <a:spLocks noChangeShapeType="1"/>
              </p:cNvSpPr>
              <p:nvPr/>
            </p:nvSpPr>
            <p:spPr bwMode="auto">
              <a:xfrm>
                <a:off x="4286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0" name="Line 57"/>
              <p:cNvSpPr>
                <a:spLocks noChangeShapeType="1"/>
              </p:cNvSpPr>
              <p:nvPr/>
            </p:nvSpPr>
            <p:spPr bwMode="auto">
              <a:xfrm>
                <a:off x="4332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1" name="Line 58"/>
              <p:cNvSpPr>
                <a:spLocks noChangeShapeType="1"/>
              </p:cNvSpPr>
              <p:nvPr/>
            </p:nvSpPr>
            <p:spPr bwMode="auto">
              <a:xfrm>
                <a:off x="4377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2" name="Line 59"/>
              <p:cNvSpPr>
                <a:spLocks noChangeShapeType="1"/>
              </p:cNvSpPr>
              <p:nvPr/>
            </p:nvSpPr>
            <p:spPr bwMode="auto">
              <a:xfrm>
                <a:off x="4422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3" name="Line 60"/>
              <p:cNvSpPr>
                <a:spLocks noChangeShapeType="1"/>
              </p:cNvSpPr>
              <p:nvPr/>
            </p:nvSpPr>
            <p:spPr bwMode="auto">
              <a:xfrm>
                <a:off x="4468" y="70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4" name="Line 61"/>
              <p:cNvSpPr>
                <a:spLocks noChangeShapeType="1"/>
              </p:cNvSpPr>
              <p:nvPr/>
            </p:nvSpPr>
            <p:spPr bwMode="auto">
              <a:xfrm flipH="1">
                <a:off x="2925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5" name="Line 62"/>
              <p:cNvSpPr>
                <a:spLocks noChangeShapeType="1"/>
              </p:cNvSpPr>
              <p:nvPr/>
            </p:nvSpPr>
            <p:spPr bwMode="auto">
              <a:xfrm flipH="1">
                <a:off x="3016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6" name="Line 63"/>
              <p:cNvSpPr>
                <a:spLocks noChangeShapeType="1"/>
              </p:cNvSpPr>
              <p:nvPr/>
            </p:nvSpPr>
            <p:spPr bwMode="auto">
              <a:xfrm flipH="1">
                <a:off x="3107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7" name="Line 64"/>
              <p:cNvSpPr>
                <a:spLocks noChangeShapeType="1"/>
              </p:cNvSpPr>
              <p:nvPr/>
            </p:nvSpPr>
            <p:spPr bwMode="auto">
              <a:xfrm flipH="1">
                <a:off x="3198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8" name="Line 65"/>
              <p:cNvSpPr>
                <a:spLocks noChangeShapeType="1"/>
              </p:cNvSpPr>
              <p:nvPr/>
            </p:nvSpPr>
            <p:spPr bwMode="auto">
              <a:xfrm flipH="1">
                <a:off x="3288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59" name="Line 66"/>
              <p:cNvSpPr>
                <a:spLocks noChangeShapeType="1"/>
              </p:cNvSpPr>
              <p:nvPr/>
            </p:nvSpPr>
            <p:spPr bwMode="auto">
              <a:xfrm flipH="1">
                <a:off x="3379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0" name="Line 67"/>
              <p:cNvSpPr>
                <a:spLocks noChangeShapeType="1"/>
              </p:cNvSpPr>
              <p:nvPr/>
            </p:nvSpPr>
            <p:spPr bwMode="auto">
              <a:xfrm flipH="1">
                <a:off x="3470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1" name="Line 68"/>
              <p:cNvSpPr>
                <a:spLocks noChangeShapeType="1"/>
              </p:cNvSpPr>
              <p:nvPr/>
            </p:nvSpPr>
            <p:spPr bwMode="auto">
              <a:xfrm flipH="1">
                <a:off x="3560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2" name="Line 69"/>
              <p:cNvSpPr>
                <a:spLocks noChangeShapeType="1"/>
              </p:cNvSpPr>
              <p:nvPr/>
            </p:nvSpPr>
            <p:spPr bwMode="auto">
              <a:xfrm flipH="1">
                <a:off x="3651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3" name="Line 70"/>
              <p:cNvSpPr>
                <a:spLocks noChangeShapeType="1"/>
              </p:cNvSpPr>
              <p:nvPr/>
            </p:nvSpPr>
            <p:spPr bwMode="auto">
              <a:xfrm flipH="1">
                <a:off x="3742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4" name="Line 71"/>
              <p:cNvSpPr>
                <a:spLocks noChangeShapeType="1"/>
              </p:cNvSpPr>
              <p:nvPr/>
            </p:nvSpPr>
            <p:spPr bwMode="auto">
              <a:xfrm flipH="1">
                <a:off x="3833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5" name="Line 72"/>
              <p:cNvSpPr>
                <a:spLocks noChangeShapeType="1"/>
              </p:cNvSpPr>
              <p:nvPr/>
            </p:nvSpPr>
            <p:spPr bwMode="auto">
              <a:xfrm flipH="1">
                <a:off x="3923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6" name="Line 73"/>
              <p:cNvSpPr>
                <a:spLocks noChangeShapeType="1"/>
              </p:cNvSpPr>
              <p:nvPr/>
            </p:nvSpPr>
            <p:spPr bwMode="auto">
              <a:xfrm flipH="1">
                <a:off x="4014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7" name="Line 74"/>
              <p:cNvSpPr>
                <a:spLocks noChangeShapeType="1"/>
              </p:cNvSpPr>
              <p:nvPr/>
            </p:nvSpPr>
            <p:spPr bwMode="auto">
              <a:xfrm flipH="1">
                <a:off x="4105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8" name="Line 75"/>
              <p:cNvSpPr>
                <a:spLocks noChangeShapeType="1"/>
              </p:cNvSpPr>
              <p:nvPr/>
            </p:nvSpPr>
            <p:spPr bwMode="auto">
              <a:xfrm flipH="1">
                <a:off x="4241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69" name="Line 76"/>
              <p:cNvSpPr>
                <a:spLocks noChangeShapeType="1"/>
              </p:cNvSpPr>
              <p:nvPr/>
            </p:nvSpPr>
            <p:spPr bwMode="auto">
              <a:xfrm flipH="1">
                <a:off x="4332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70" name="Line 77"/>
              <p:cNvSpPr>
                <a:spLocks noChangeShapeType="1"/>
              </p:cNvSpPr>
              <p:nvPr/>
            </p:nvSpPr>
            <p:spPr bwMode="auto">
              <a:xfrm flipH="1">
                <a:off x="4422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71" name="Line 78"/>
              <p:cNvSpPr>
                <a:spLocks noChangeShapeType="1"/>
              </p:cNvSpPr>
              <p:nvPr/>
            </p:nvSpPr>
            <p:spPr bwMode="auto">
              <a:xfrm flipH="1">
                <a:off x="4513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72" name="Line 79"/>
              <p:cNvSpPr>
                <a:spLocks noChangeShapeType="1"/>
              </p:cNvSpPr>
              <p:nvPr/>
            </p:nvSpPr>
            <p:spPr bwMode="auto">
              <a:xfrm flipH="1">
                <a:off x="4604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73" name="Line 80"/>
              <p:cNvSpPr>
                <a:spLocks noChangeShapeType="1"/>
              </p:cNvSpPr>
              <p:nvPr/>
            </p:nvSpPr>
            <p:spPr bwMode="auto">
              <a:xfrm flipH="1">
                <a:off x="4694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74" name="Line 81"/>
              <p:cNvSpPr>
                <a:spLocks noChangeShapeType="1"/>
              </p:cNvSpPr>
              <p:nvPr/>
            </p:nvSpPr>
            <p:spPr bwMode="auto">
              <a:xfrm flipH="1">
                <a:off x="4785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75" name="Line 82"/>
              <p:cNvSpPr>
                <a:spLocks noChangeShapeType="1"/>
              </p:cNvSpPr>
              <p:nvPr/>
            </p:nvSpPr>
            <p:spPr bwMode="auto">
              <a:xfrm flipH="1">
                <a:off x="4876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76" name="Line 83"/>
              <p:cNvSpPr>
                <a:spLocks noChangeShapeType="1"/>
              </p:cNvSpPr>
              <p:nvPr/>
            </p:nvSpPr>
            <p:spPr bwMode="auto">
              <a:xfrm flipH="1">
                <a:off x="4967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77" name="Line 84"/>
              <p:cNvSpPr>
                <a:spLocks noChangeShapeType="1"/>
              </p:cNvSpPr>
              <p:nvPr/>
            </p:nvSpPr>
            <p:spPr bwMode="auto">
              <a:xfrm flipH="1">
                <a:off x="5057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78" name="Line 85"/>
              <p:cNvSpPr>
                <a:spLocks noChangeShapeType="1"/>
              </p:cNvSpPr>
              <p:nvPr/>
            </p:nvSpPr>
            <p:spPr bwMode="auto">
              <a:xfrm flipH="1">
                <a:off x="5148" y="70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302" name="Rectangle 222"/>
            <p:cNvSpPr>
              <a:spLocks noChangeArrowheads="1"/>
            </p:cNvSpPr>
            <p:nvPr/>
          </p:nvSpPr>
          <p:spPr bwMode="auto">
            <a:xfrm>
              <a:off x="3470" y="754"/>
              <a:ext cx="862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rPr>
                <a:t>(5;6)</a:t>
              </a:r>
              <a:endParaRPr lang="ar-SA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" name="Group 228"/>
          <p:cNvGrpSpPr>
            <a:grpSpLocks/>
          </p:cNvGrpSpPr>
          <p:nvPr/>
        </p:nvGrpSpPr>
        <p:grpSpPr bwMode="auto">
          <a:xfrm>
            <a:off x="4643438" y="2492375"/>
            <a:ext cx="4043362" cy="1079500"/>
            <a:chOff x="2925" y="1570"/>
            <a:chExt cx="2547" cy="680"/>
          </a:xfrm>
        </p:grpSpPr>
        <p:grpSp>
          <p:nvGrpSpPr>
            <p:cNvPr id="14344" name="Group 223"/>
            <p:cNvGrpSpPr>
              <a:grpSpLocks/>
            </p:cNvGrpSpPr>
            <p:nvPr/>
          </p:nvGrpSpPr>
          <p:grpSpPr bwMode="auto">
            <a:xfrm>
              <a:off x="2925" y="1570"/>
              <a:ext cx="2547" cy="367"/>
              <a:chOff x="2925" y="1979"/>
              <a:chExt cx="2547" cy="367"/>
            </a:xfrm>
          </p:grpSpPr>
          <p:sp>
            <p:nvSpPr>
              <p:cNvPr id="14346" name="Rectangle 151"/>
              <p:cNvSpPr>
                <a:spLocks noChangeArrowheads="1"/>
              </p:cNvSpPr>
              <p:nvPr/>
            </p:nvSpPr>
            <p:spPr bwMode="auto">
              <a:xfrm>
                <a:off x="3198" y="2115"/>
                <a:ext cx="23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/>
                  <a:t>-5</a:t>
                </a:r>
                <a:endParaRPr lang="ru-RU" sz="1800" b="1"/>
              </a:p>
            </p:txBody>
          </p:sp>
          <p:sp>
            <p:nvSpPr>
              <p:cNvPr id="14347" name="Line 152"/>
              <p:cNvSpPr>
                <a:spLocks noChangeShapeType="1"/>
              </p:cNvSpPr>
              <p:nvPr/>
            </p:nvSpPr>
            <p:spPr bwMode="auto">
              <a:xfrm>
                <a:off x="2925" y="2115"/>
                <a:ext cx="2404" cy="0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8" name="Oval 155"/>
              <p:cNvSpPr>
                <a:spLocks noChangeArrowheads="1"/>
              </p:cNvSpPr>
              <p:nvPr/>
            </p:nvSpPr>
            <p:spPr bwMode="auto">
              <a:xfrm>
                <a:off x="3969" y="2115"/>
                <a:ext cx="45" cy="44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49" name="Oval 156"/>
              <p:cNvSpPr>
                <a:spLocks noChangeArrowheads="1"/>
              </p:cNvSpPr>
              <p:nvPr/>
            </p:nvSpPr>
            <p:spPr bwMode="auto">
              <a:xfrm>
                <a:off x="4195" y="2115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0" name="Oval 157"/>
              <p:cNvSpPr>
                <a:spLocks noChangeArrowheads="1"/>
              </p:cNvSpPr>
              <p:nvPr/>
            </p:nvSpPr>
            <p:spPr bwMode="auto">
              <a:xfrm>
                <a:off x="4422" y="2115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1" name="Oval 158"/>
              <p:cNvSpPr>
                <a:spLocks noChangeArrowheads="1"/>
              </p:cNvSpPr>
              <p:nvPr/>
            </p:nvSpPr>
            <p:spPr bwMode="auto">
              <a:xfrm>
                <a:off x="3334" y="2115"/>
                <a:ext cx="46" cy="4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2" name="Rectangle 160"/>
              <p:cNvSpPr>
                <a:spLocks noChangeArrowheads="1"/>
              </p:cNvSpPr>
              <p:nvPr/>
            </p:nvSpPr>
            <p:spPr bwMode="auto">
              <a:xfrm>
                <a:off x="3878" y="2115"/>
                <a:ext cx="18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/>
                  <a:t>4</a:t>
                </a:r>
                <a:endParaRPr lang="ru-RU" sz="1800" b="1"/>
              </a:p>
            </p:txBody>
          </p:sp>
          <p:sp>
            <p:nvSpPr>
              <p:cNvPr id="14353" name="Rectangle 161"/>
              <p:cNvSpPr>
                <a:spLocks noChangeArrowheads="1"/>
              </p:cNvSpPr>
              <p:nvPr/>
            </p:nvSpPr>
            <p:spPr bwMode="auto">
              <a:xfrm>
                <a:off x="4105" y="2115"/>
                <a:ext cx="18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/>
                  <a:t>5</a:t>
                </a:r>
                <a:endParaRPr lang="ru-RU" sz="1800" b="1"/>
              </a:p>
            </p:txBody>
          </p:sp>
          <p:sp>
            <p:nvSpPr>
              <p:cNvPr id="14354" name="Rectangle 162"/>
              <p:cNvSpPr>
                <a:spLocks noChangeArrowheads="1"/>
              </p:cNvSpPr>
              <p:nvPr/>
            </p:nvSpPr>
            <p:spPr bwMode="auto">
              <a:xfrm>
                <a:off x="4332" y="2115"/>
                <a:ext cx="18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/>
                  <a:t>6</a:t>
                </a:r>
                <a:endParaRPr lang="ru-RU" sz="1800" b="1"/>
              </a:p>
            </p:txBody>
          </p:sp>
          <p:sp>
            <p:nvSpPr>
              <p:cNvPr id="14355" name="Rectangle 163"/>
              <p:cNvSpPr>
                <a:spLocks noChangeArrowheads="1"/>
              </p:cNvSpPr>
              <p:nvPr/>
            </p:nvSpPr>
            <p:spPr bwMode="auto">
              <a:xfrm>
                <a:off x="5284" y="2115"/>
                <a:ext cx="188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/>
                  <a:t>x</a:t>
                </a:r>
                <a:endParaRPr lang="ru-RU" sz="1800" b="1"/>
              </a:p>
            </p:txBody>
          </p:sp>
          <p:sp>
            <p:nvSpPr>
              <p:cNvPr id="14356" name="Line 164"/>
              <p:cNvSpPr>
                <a:spLocks noChangeShapeType="1"/>
              </p:cNvSpPr>
              <p:nvPr/>
            </p:nvSpPr>
            <p:spPr bwMode="auto">
              <a:xfrm flipV="1">
                <a:off x="3379" y="197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7" name="Line 165"/>
              <p:cNvSpPr>
                <a:spLocks noChangeShapeType="1"/>
              </p:cNvSpPr>
              <p:nvPr/>
            </p:nvSpPr>
            <p:spPr bwMode="auto">
              <a:xfrm flipV="1">
                <a:off x="3470" y="197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8" name="Line 166"/>
              <p:cNvSpPr>
                <a:spLocks noChangeShapeType="1"/>
              </p:cNvSpPr>
              <p:nvPr/>
            </p:nvSpPr>
            <p:spPr bwMode="auto">
              <a:xfrm flipV="1">
                <a:off x="3560" y="197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9" name="Line 167"/>
              <p:cNvSpPr>
                <a:spLocks noChangeShapeType="1"/>
              </p:cNvSpPr>
              <p:nvPr/>
            </p:nvSpPr>
            <p:spPr bwMode="auto">
              <a:xfrm flipV="1">
                <a:off x="3651" y="197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0" name="Line 168"/>
              <p:cNvSpPr>
                <a:spLocks noChangeShapeType="1"/>
              </p:cNvSpPr>
              <p:nvPr/>
            </p:nvSpPr>
            <p:spPr bwMode="auto">
              <a:xfrm flipV="1">
                <a:off x="3742" y="197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1" name="Line 169"/>
              <p:cNvSpPr>
                <a:spLocks noChangeShapeType="1"/>
              </p:cNvSpPr>
              <p:nvPr/>
            </p:nvSpPr>
            <p:spPr bwMode="auto">
              <a:xfrm flipV="1">
                <a:off x="3833" y="197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2" name="Line 170"/>
              <p:cNvSpPr>
                <a:spLocks noChangeShapeType="1"/>
              </p:cNvSpPr>
              <p:nvPr/>
            </p:nvSpPr>
            <p:spPr bwMode="auto">
              <a:xfrm flipV="1">
                <a:off x="3923" y="197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3" name="Line 171"/>
              <p:cNvSpPr>
                <a:spLocks noChangeShapeType="1"/>
              </p:cNvSpPr>
              <p:nvPr/>
            </p:nvSpPr>
            <p:spPr bwMode="auto">
              <a:xfrm flipV="1">
                <a:off x="4014" y="197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4" name="Line 172"/>
              <p:cNvSpPr>
                <a:spLocks noChangeShapeType="1"/>
              </p:cNvSpPr>
              <p:nvPr/>
            </p:nvSpPr>
            <p:spPr bwMode="auto">
              <a:xfrm flipV="1">
                <a:off x="4105" y="197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5" name="Line 173"/>
              <p:cNvSpPr>
                <a:spLocks noChangeShapeType="1"/>
              </p:cNvSpPr>
              <p:nvPr/>
            </p:nvSpPr>
            <p:spPr bwMode="auto">
              <a:xfrm flipV="1">
                <a:off x="4195" y="1979"/>
                <a:ext cx="91" cy="13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6" name="Line 174"/>
              <p:cNvSpPr>
                <a:spLocks noChangeShapeType="1"/>
              </p:cNvSpPr>
              <p:nvPr/>
            </p:nvSpPr>
            <p:spPr bwMode="auto">
              <a:xfrm>
                <a:off x="2925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7" name="Line 175"/>
              <p:cNvSpPr>
                <a:spLocks noChangeShapeType="1"/>
              </p:cNvSpPr>
              <p:nvPr/>
            </p:nvSpPr>
            <p:spPr bwMode="auto">
              <a:xfrm>
                <a:off x="3016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8" name="Line 176"/>
              <p:cNvSpPr>
                <a:spLocks noChangeShapeType="1"/>
              </p:cNvSpPr>
              <p:nvPr/>
            </p:nvSpPr>
            <p:spPr bwMode="auto">
              <a:xfrm>
                <a:off x="3107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9" name="Line 177"/>
              <p:cNvSpPr>
                <a:spLocks noChangeShapeType="1"/>
              </p:cNvSpPr>
              <p:nvPr/>
            </p:nvSpPr>
            <p:spPr bwMode="auto">
              <a:xfrm>
                <a:off x="3198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0" name="Line 178"/>
              <p:cNvSpPr>
                <a:spLocks noChangeShapeType="1"/>
              </p:cNvSpPr>
              <p:nvPr/>
            </p:nvSpPr>
            <p:spPr bwMode="auto">
              <a:xfrm>
                <a:off x="3288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1" name="Line 179"/>
              <p:cNvSpPr>
                <a:spLocks noChangeShapeType="1"/>
              </p:cNvSpPr>
              <p:nvPr/>
            </p:nvSpPr>
            <p:spPr bwMode="auto">
              <a:xfrm>
                <a:off x="3379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2" name="Line 180"/>
              <p:cNvSpPr>
                <a:spLocks noChangeShapeType="1"/>
              </p:cNvSpPr>
              <p:nvPr/>
            </p:nvSpPr>
            <p:spPr bwMode="auto">
              <a:xfrm>
                <a:off x="3470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3" name="Line 181"/>
              <p:cNvSpPr>
                <a:spLocks noChangeShapeType="1"/>
              </p:cNvSpPr>
              <p:nvPr/>
            </p:nvSpPr>
            <p:spPr bwMode="auto">
              <a:xfrm>
                <a:off x="3560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4" name="Line 182"/>
              <p:cNvSpPr>
                <a:spLocks noChangeShapeType="1"/>
              </p:cNvSpPr>
              <p:nvPr/>
            </p:nvSpPr>
            <p:spPr bwMode="auto">
              <a:xfrm>
                <a:off x="3651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5" name="Line 183"/>
              <p:cNvSpPr>
                <a:spLocks noChangeShapeType="1"/>
              </p:cNvSpPr>
              <p:nvPr/>
            </p:nvSpPr>
            <p:spPr bwMode="auto">
              <a:xfrm>
                <a:off x="3742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6" name="Line 184"/>
              <p:cNvSpPr>
                <a:spLocks noChangeShapeType="1"/>
              </p:cNvSpPr>
              <p:nvPr/>
            </p:nvSpPr>
            <p:spPr bwMode="auto">
              <a:xfrm>
                <a:off x="3833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7" name="Line 185"/>
              <p:cNvSpPr>
                <a:spLocks noChangeShapeType="1"/>
              </p:cNvSpPr>
              <p:nvPr/>
            </p:nvSpPr>
            <p:spPr bwMode="auto">
              <a:xfrm>
                <a:off x="3923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8" name="Line 186"/>
              <p:cNvSpPr>
                <a:spLocks noChangeShapeType="1"/>
              </p:cNvSpPr>
              <p:nvPr/>
            </p:nvSpPr>
            <p:spPr bwMode="auto">
              <a:xfrm>
                <a:off x="4377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9" name="Line 187"/>
              <p:cNvSpPr>
                <a:spLocks noChangeShapeType="1"/>
              </p:cNvSpPr>
              <p:nvPr/>
            </p:nvSpPr>
            <p:spPr bwMode="auto">
              <a:xfrm>
                <a:off x="4468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0" name="Line 188"/>
              <p:cNvSpPr>
                <a:spLocks noChangeShapeType="1"/>
              </p:cNvSpPr>
              <p:nvPr/>
            </p:nvSpPr>
            <p:spPr bwMode="auto">
              <a:xfrm>
                <a:off x="4558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1" name="Line 189"/>
              <p:cNvSpPr>
                <a:spLocks noChangeShapeType="1"/>
              </p:cNvSpPr>
              <p:nvPr/>
            </p:nvSpPr>
            <p:spPr bwMode="auto">
              <a:xfrm>
                <a:off x="4649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2" name="Line 190"/>
              <p:cNvSpPr>
                <a:spLocks noChangeShapeType="1"/>
              </p:cNvSpPr>
              <p:nvPr/>
            </p:nvSpPr>
            <p:spPr bwMode="auto">
              <a:xfrm>
                <a:off x="4740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3" name="Line 191"/>
              <p:cNvSpPr>
                <a:spLocks noChangeShapeType="1"/>
              </p:cNvSpPr>
              <p:nvPr/>
            </p:nvSpPr>
            <p:spPr bwMode="auto">
              <a:xfrm>
                <a:off x="4830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4" name="Line 192"/>
              <p:cNvSpPr>
                <a:spLocks noChangeShapeType="1"/>
              </p:cNvSpPr>
              <p:nvPr/>
            </p:nvSpPr>
            <p:spPr bwMode="auto">
              <a:xfrm>
                <a:off x="4921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5" name="Line 193"/>
              <p:cNvSpPr>
                <a:spLocks noChangeShapeType="1"/>
              </p:cNvSpPr>
              <p:nvPr/>
            </p:nvSpPr>
            <p:spPr bwMode="auto">
              <a:xfrm>
                <a:off x="5012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6" name="Line 194"/>
              <p:cNvSpPr>
                <a:spLocks noChangeShapeType="1"/>
              </p:cNvSpPr>
              <p:nvPr/>
            </p:nvSpPr>
            <p:spPr bwMode="auto">
              <a:xfrm>
                <a:off x="5103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7" name="Line 195"/>
              <p:cNvSpPr>
                <a:spLocks noChangeShapeType="1"/>
              </p:cNvSpPr>
              <p:nvPr/>
            </p:nvSpPr>
            <p:spPr bwMode="auto">
              <a:xfrm>
                <a:off x="5193" y="1979"/>
                <a:ext cx="90" cy="13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8" name="Line 196"/>
              <p:cNvSpPr>
                <a:spLocks noChangeShapeType="1"/>
              </p:cNvSpPr>
              <p:nvPr/>
            </p:nvSpPr>
            <p:spPr bwMode="auto">
              <a:xfrm>
                <a:off x="2925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9" name="Line 197"/>
              <p:cNvSpPr>
                <a:spLocks noChangeShapeType="1"/>
              </p:cNvSpPr>
              <p:nvPr/>
            </p:nvSpPr>
            <p:spPr bwMode="auto">
              <a:xfrm>
                <a:off x="3016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0" name="Line 198"/>
              <p:cNvSpPr>
                <a:spLocks noChangeShapeType="1"/>
              </p:cNvSpPr>
              <p:nvPr/>
            </p:nvSpPr>
            <p:spPr bwMode="auto">
              <a:xfrm>
                <a:off x="3107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1" name="Line 199"/>
              <p:cNvSpPr>
                <a:spLocks noChangeShapeType="1"/>
              </p:cNvSpPr>
              <p:nvPr/>
            </p:nvSpPr>
            <p:spPr bwMode="auto">
              <a:xfrm>
                <a:off x="3198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2" name="Line 200"/>
              <p:cNvSpPr>
                <a:spLocks noChangeShapeType="1"/>
              </p:cNvSpPr>
              <p:nvPr/>
            </p:nvSpPr>
            <p:spPr bwMode="auto">
              <a:xfrm>
                <a:off x="3288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3" name="Line 201"/>
              <p:cNvSpPr>
                <a:spLocks noChangeShapeType="1"/>
              </p:cNvSpPr>
              <p:nvPr/>
            </p:nvSpPr>
            <p:spPr bwMode="auto">
              <a:xfrm>
                <a:off x="3379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4" name="Line 202"/>
              <p:cNvSpPr>
                <a:spLocks noChangeShapeType="1"/>
              </p:cNvSpPr>
              <p:nvPr/>
            </p:nvSpPr>
            <p:spPr bwMode="auto">
              <a:xfrm>
                <a:off x="3470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5" name="Line 203"/>
              <p:cNvSpPr>
                <a:spLocks noChangeShapeType="1"/>
              </p:cNvSpPr>
              <p:nvPr/>
            </p:nvSpPr>
            <p:spPr bwMode="auto">
              <a:xfrm>
                <a:off x="3560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6" name="Line 204"/>
              <p:cNvSpPr>
                <a:spLocks noChangeShapeType="1"/>
              </p:cNvSpPr>
              <p:nvPr/>
            </p:nvSpPr>
            <p:spPr bwMode="auto">
              <a:xfrm>
                <a:off x="3651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7" name="Line 205"/>
              <p:cNvSpPr>
                <a:spLocks noChangeShapeType="1"/>
              </p:cNvSpPr>
              <p:nvPr/>
            </p:nvSpPr>
            <p:spPr bwMode="auto">
              <a:xfrm>
                <a:off x="3742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8" name="Line 206"/>
              <p:cNvSpPr>
                <a:spLocks noChangeShapeType="1"/>
              </p:cNvSpPr>
              <p:nvPr/>
            </p:nvSpPr>
            <p:spPr bwMode="auto">
              <a:xfrm>
                <a:off x="3833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9" name="Line 207"/>
              <p:cNvSpPr>
                <a:spLocks noChangeShapeType="1"/>
              </p:cNvSpPr>
              <p:nvPr/>
            </p:nvSpPr>
            <p:spPr bwMode="auto">
              <a:xfrm>
                <a:off x="3923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0" name="Line 208"/>
              <p:cNvSpPr>
                <a:spLocks noChangeShapeType="1"/>
              </p:cNvSpPr>
              <p:nvPr/>
            </p:nvSpPr>
            <p:spPr bwMode="auto">
              <a:xfrm>
                <a:off x="4014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1" name="Line 209"/>
              <p:cNvSpPr>
                <a:spLocks noChangeShapeType="1"/>
              </p:cNvSpPr>
              <p:nvPr/>
            </p:nvSpPr>
            <p:spPr bwMode="auto">
              <a:xfrm>
                <a:off x="4105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2" name="Line 210"/>
              <p:cNvSpPr>
                <a:spLocks noChangeShapeType="1"/>
              </p:cNvSpPr>
              <p:nvPr/>
            </p:nvSpPr>
            <p:spPr bwMode="auto">
              <a:xfrm>
                <a:off x="4195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3" name="Line 211"/>
              <p:cNvSpPr>
                <a:spLocks noChangeShapeType="1"/>
              </p:cNvSpPr>
              <p:nvPr/>
            </p:nvSpPr>
            <p:spPr bwMode="auto">
              <a:xfrm>
                <a:off x="4286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4" name="Line 212"/>
              <p:cNvSpPr>
                <a:spLocks noChangeShapeType="1"/>
              </p:cNvSpPr>
              <p:nvPr/>
            </p:nvSpPr>
            <p:spPr bwMode="auto">
              <a:xfrm>
                <a:off x="4377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5" name="Line 213"/>
              <p:cNvSpPr>
                <a:spLocks noChangeShapeType="1"/>
              </p:cNvSpPr>
              <p:nvPr/>
            </p:nvSpPr>
            <p:spPr bwMode="auto">
              <a:xfrm>
                <a:off x="4468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6" name="Line 214"/>
              <p:cNvSpPr>
                <a:spLocks noChangeShapeType="1"/>
              </p:cNvSpPr>
              <p:nvPr/>
            </p:nvSpPr>
            <p:spPr bwMode="auto">
              <a:xfrm>
                <a:off x="4558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7" name="Line 215"/>
              <p:cNvSpPr>
                <a:spLocks noChangeShapeType="1"/>
              </p:cNvSpPr>
              <p:nvPr/>
            </p:nvSpPr>
            <p:spPr bwMode="auto">
              <a:xfrm>
                <a:off x="4649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8" name="Line 216"/>
              <p:cNvSpPr>
                <a:spLocks noChangeShapeType="1"/>
              </p:cNvSpPr>
              <p:nvPr/>
            </p:nvSpPr>
            <p:spPr bwMode="auto">
              <a:xfrm>
                <a:off x="4740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09" name="Line 217"/>
              <p:cNvSpPr>
                <a:spLocks noChangeShapeType="1"/>
              </p:cNvSpPr>
              <p:nvPr/>
            </p:nvSpPr>
            <p:spPr bwMode="auto">
              <a:xfrm>
                <a:off x="4830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10" name="Line 218"/>
              <p:cNvSpPr>
                <a:spLocks noChangeShapeType="1"/>
              </p:cNvSpPr>
              <p:nvPr/>
            </p:nvSpPr>
            <p:spPr bwMode="auto">
              <a:xfrm>
                <a:off x="4921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11" name="Line 219"/>
              <p:cNvSpPr>
                <a:spLocks noChangeShapeType="1"/>
              </p:cNvSpPr>
              <p:nvPr/>
            </p:nvSpPr>
            <p:spPr bwMode="auto">
              <a:xfrm>
                <a:off x="5012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12" name="Line 220"/>
              <p:cNvSpPr>
                <a:spLocks noChangeShapeType="1"/>
              </p:cNvSpPr>
              <p:nvPr/>
            </p:nvSpPr>
            <p:spPr bwMode="auto">
              <a:xfrm>
                <a:off x="5103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13" name="Line 221"/>
              <p:cNvSpPr>
                <a:spLocks noChangeShapeType="1"/>
              </p:cNvSpPr>
              <p:nvPr/>
            </p:nvSpPr>
            <p:spPr bwMode="auto">
              <a:xfrm>
                <a:off x="5193" y="1979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304" name="Rectangle 224"/>
            <p:cNvSpPr>
              <a:spLocks noChangeArrowheads="1"/>
            </p:cNvSpPr>
            <p:nvPr/>
          </p:nvSpPr>
          <p:spPr bwMode="auto">
            <a:xfrm>
              <a:off x="3424" y="1933"/>
              <a:ext cx="907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 sz="3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(-5;4)</a:t>
              </a:r>
              <a:endParaRPr lang="ar-SA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6305" name="Rectangle 225"/>
          <p:cNvSpPr>
            <a:spLocks noChangeArrowheads="1"/>
          </p:cNvSpPr>
          <p:nvPr/>
        </p:nvSpPr>
        <p:spPr bwMode="auto">
          <a:xfrm>
            <a:off x="611188" y="5084763"/>
            <a:ext cx="39608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Ответ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Wingdings" pitchFamily="2" charset="2"/>
              </a:rPr>
              <a:t>: (-5;4)</a:t>
            </a:r>
            <a:r>
              <a:rPr lang="ar-SA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ﮞ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(5;6)</a:t>
            </a:r>
            <a:endParaRPr lang="ar-SA" sz="32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6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6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6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5E5E"/>
            </a:gs>
            <a:gs pos="50000">
              <a:srgbClr val="FFCCCC"/>
            </a:gs>
            <a:gs pos="100000">
              <a:srgbClr val="765E5E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333375"/>
            <a:ext cx="1296988" cy="79375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400" smtClean="0">
                <a:solidFill>
                  <a:schemeClr val="hlink"/>
                </a:solidFill>
              </a:rPr>
              <a:t>sinx </a:t>
            </a:r>
            <a:endParaRPr lang="ru-RU" sz="4400" smtClean="0">
              <a:solidFill>
                <a:schemeClr val="hlink"/>
              </a:solidFill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2268538" y="620713"/>
            <a:ext cx="9350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>
                <a:latin typeface="Comic Sans MS" pitchFamily="66" charset="0"/>
              </a:rPr>
              <a:t>&lt;0</a:t>
            </a:r>
            <a:endParaRPr lang="ru-RU">
              <a:latin typeface="Comic Sans MS" pitchFamily="66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8313" y="1773238"/>
            <a:ext cx="4176712" cy="1512887"/>
            <a:chOff x="1020" y="1706"/>
            <a:chExt cx="1769" cy="908"/>
          </a:xfrm>
        </p:grpSpPr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2200" y="1797"/>
              <a:ext cx="589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endParaRPr lang="ru-RU" sz="72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1156" y="1706"/>
              <a:ext cx="1316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latin typeface="Comic Sans MS" pitchFamily="66" charset="0"/>
                </a:rPr>
                <a:t>sinx&lt;0</a:t>
              </a:r>
              <a:r>
                <a:rPr lang="en-US" sz="4800" u="sng">
                  <a:latin typeface="Comic Sans MS" pitchFamily="66" charset="0"/>
                </a:rPr>
                <a:t> </a:t>
              </a:r>
            </a:p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latin typeface="Comic Sans MS" pitchFamily="66" charset="0"/>
                </a:rPr>
                <a:t>x</a:t>
              </a:r>
              <a:r>
                <a:rPr lang="en-US" sz="4800" baseline="30000">
                  <a:latin typeface="Comic Sans MS" pitchFamily="66" charset="0"/>
                </a:rPr>
                <a:t>2</a:t>
              </a:r>
              <a:r>
                <a:rPr lang="en-US" sz="4800">
                  <a:latin typeface="Comic Sans MS" pitchFamily="66" charset="0"/>
                </a:rPr>
                <a:t>-3x&gt;0</a:t>
              </a:r>
              <a:endParaRPr lang="ru-RU" sz="4800">
                <a:latin typeface="Comic Sans MS" pitchFamily="66" charset="0"/>
              </a:endParaRPr>
            </a:p>
          </p:txBody>
        </p:sp>
        <p:sp>
          <p:nvSpPr>
            <p:cNvPr id="15375" name="AutoShape 12"/>
            <p:cNvSpPr>
              <a:spLocks/>
            </p:cNvSpPr>
            <p:nvPr/>
          </p:nvSpPr>
          <p:spPr bwMode="auto">
            <a:xfrm>
              <a:off x="1020" y="1797"/>
              <a:ext cx="136" cy="817"/>
            </a:xfrm>
            <a:prstGeom prst="leftBrace">
              <a:avLst>
                <a:gd name="adj1" fmla="val 5006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11188" y="981075"/>
            <a:ext cx="16557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>
                <a:latin typeface="Comic Sans MS" pitchFamily="66" charset="0"/>
              </a:rPr>
              <a:t>x</a:t>
            </a:r>
            <a:r>
              <a:rPr lang="en-US" sz="4000" baseline="30000">
                <a:latin typeface="Comic Sans MS" pitchFamily="66" charset="0"/>
              </a:rPr>
              <a:t>2</a:t>
            </a:r>
            <a:r>
              <a:rPr lang="en-US" sz="4000">
                <a:latin typeface="Comic Sans MS" pitchFamily="66" charset="0"/>
              </a:rPr>
              <a:t>-3x</a:t>
            </a:r>
            <a:endParaRPr lang="ru-RU" sz="4000">
              <a:latin typeface="Comic Sans MS" pitchFamily="66" charset="0"/>
            </a:endParaRPr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539750" y="981075"/>
            <a:ext cx="16557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563938" y="2708275"/>
            <a:ext cx="4535487" cy="3168650"/>
            <a:chOff x="2245" y="1706"/>
            <a:chExt cx="2857" cy="1996"/>
          </a:xfrm>
        </p:grpSpPr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2245" y="1706"/>
              <a:ext cx="2132" cy="1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endParaRPr lang="ru-RU" sz="4000">
                <a:latin typeface="Comic Sans MS" pitchFamily="66" charset="0"/>
              </a:endParaRPr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>
              <a:off x="4332" y="2886"/>
              <a:ext cx="77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endParaRPr lang="ru-RU" sz="66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50192" name="Rectangle 16"/>
            <p:cNvSpPr>
              <a:spLocks noChangeArrowheads="1"/>
            </p:cNvSpPr>
            <p:nvPr/>
          </p:nvSpPr>
          <p:spPr bwMode="auto">
            <a:xfrm>
              <a:off x="2967" y="2795"/>
              <a:ext cx="1721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latin typeface="Comic Sans MS" pitchFamily="66" charset="0"/>
                </a:rPr>
                <a:t>sinx&gt;0</a:t>
              </a:r>
              <a:r>
                <a:rPr lang="en-US" sz="4800" u="sng">
                  <a:latin typeface="Comic Sans MS" pitchFamily="66" charset="0"/>
                </a:rPr>
                <a:t> </a:t>
              </a:r>
            </a:p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4800">
                  <a:latin typeface="Comic Sans MS" pitchFamily="66" charset="0"/>
                </a:rPr>
                <a:t>x</a:t>
              </a:r>
              <a:r>
                <a:rPr lang="en-US" sz="4800" baseline="30000">
                  <a:latin typeface="Comic Sans MS" pitchFamily="66" charset="0"/>
                </a:rPr>
                <a:t>2</a:t>
              </a:r>
              <a:r>
                <a:rPr lang="en-US" sz="4800">
                  <a:latin typeface="Comic Sans MS" pitchFamily="66" charset="0"/>
                </a:rPr>
                <a:t>-3x&lt;0</a:t>
              </a:r>
              <a:endParaRPr lang="ru-RU" sz="4800">
                <a:latin typeface="Comic Sans MS" pitchFamily="66" charset="0"/>
              </a:endParaRPr>
            </a:p>
          </p:txBody>
        </p:sp>
        <p:sp>
          <p:nvSpPr>
            <p:cNvPr id="15371" name="AutoShape 17"/>
            <p:cNvSpPr>
              <a:spLocks/>
            </p:cNvSpPr>
            <p:nvPr/>
          </p:nvSpPr>
          <p:spPr bwMode="auto">
            <a:xfrm>
              <a:off x="2789" y="2886"/>
              <a:ext cx="178" cy="816"/>
            </a:xfrm>
            <a:prstGeom prst="leftBrace">
              <a:avLst>
                <a:gd name="adj1" fmla="val 3820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29"/>
            <p:cNvSpPr>
              <a:spLocks noChangeArrowheads="1"/>
            </p:cNvSpPr>
            <p:nvPr/>
          </p:nvSpPr>
          <p:spPr bwMode="auto">
            <a:xfrm>
              <a:off x="2517" y="1979"/>
              <a:ext cx="408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omic Sans MS" pitchFamily="66" charset="0"/>
                </a:rPr>
                <a:t>и</a:t>
              </a:r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  <p:bldP spid="50186" grpId="0"/>
      <p:bldP spid="50198" grpId="0"/>
      <p:bldP spid="50199" grpId="0" animBg="1"/>
    </p:bldLst>
  </p:timing>
</p:sld>
</file>

<file path=ppt/theme/theme1.xml><?xml version="1.0" encoding="utf-8"?>
<a:theme xmlns:a="http://schemas.openxmlformats.org/drawingml/2006/main" name="Течение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242</TotalTime>
  <Words>372</Words>
  <Application>Microsoft Office PowerPoint</Application>
  <PresentationFormat>Экран (4:3)</PresentationFormat>
  <Paragraphs>111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Течение</vt:lpstr>
      <vt:lpstr>Пастель</vt:lpstr>
      <vt:lpstr>Решение неравенств с помощью систем</vt:lpstr>
      <vt:lpstr>План: </vt:lpstr>
      <vt:lpstr>Множество решений каждого из неравенств    есть объединение множеств решений двух систем    </vt:lpstr>
      <vt:lpstr>Презентация PowerPoint</vt:lpstr>
      <vt:lpstr>Множество решений каждого из неравенств    есть объединение множеств решений двух систем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User</cp:lastModifiedBy>
  <cp:revision>14</cp:revision>
  <dcterms:created xsi:type="dcterms:W3CDTF">2009-02-13T14:06:32Z</dcterms:created>
  <dcterms:modified xsi:type="dcterms:W3CDTF">2020-04-16T04:02:04Z</dcterms:modified>
</cp:coreProperties>
</file>